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70" r:id="rId4"/>
    <p:sldId id="259" r:id="rId5"/>
    <p:sldId id="260" r:id="rId6"/>
    <p:sldId id="268" r:id="rId7"/>
    <p:sldId id="271" r:id="rId8"/>
    <p:sldId id="272" r:id="rId9"/>
    <p:sldId id="264" r:id="rId10"/>
    <p:sldId id="273" r:id="rId11"/>
  </p:sldIdLst>
  <p:sldSz cx="18288000" cy="10287000"/>
  <p:notesSz cx="6858000" cy="9144000"/>
  <p:embeddedFontLst>
    <p:embeddedFont>
      <p:font typeface="Gisha" panose="020B0502040204020203" pitchFamily="34" charset="-79"/>
      <p:regular r:id="rId13"/>
      <p:bold r:id="rId14"/>
    </p:embeddedFont>
    <p:embeddedFont>
      <p:font typeface="Glacial Indifference" panose="020B0604020202020204" charset="0"/>
      <p:regular r:id="rId15"/>
    </p:embeddedFont>
    <p:embeddedFont>
      <p:font typeface="Glacial Indifference Bold" panose="020B0604020202020204" charset="0"/>
      <p:regular r:id="rId16"/>
    </p:embeddedFont>
    <p:embeddedFont>
      <p:font typeface="Raleway" pitchFamily="2" charset="0"/>
      <p:regular r:id="rId17"/>
      <p:bold r:id="rId18"/>
      <p:italic r:id="rId19"/>
      <p:boldItalic r:id="rId20"/>
    </p:embeddedFont>
    <p:embeddedFont>
      <p:font typeface="Raleway Bold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128EFDB-0F63-4DFC-9AAC-65598362CE1C}">
          <p14:sldIdLst>
            <p14:sldId id="256"/>
            <p14:sldId id="258"/>
            <p14:sldId id="270"/>
          </p14:sldIdLst>
        </p14:section>
        <p14:section name="Sección de resumen" id="{CD0AF75C-88B5-4CFC-A0CF-DE8E71F39453}">
          <p14:sldIdLst/>
        </p14:section>
        <p14:section name="Sección 1" id="{4D80CB27-E5DE-429A-9CD7-370AB407496B}">
          <p14:sldIdLst>
            <p14:sldId id="259"/>
          </p14:sldIdLst>
        </p14:section>
        <p14:section name="Sección 2" id="{21F737D6-60F9-4A31-ACB7-E9D76E4044C0}">
          <p14:sldIdLst>
            <p14:sldId id="260"/>
          </p14:sldIdLst>
        </p14:section>
        <p14:section name="Sección 3" id="{9772340C-DC48-4DF5-B7F4-5BBCA444E2C4}">
          <p14:sldIdLst>
            <p14:sldId id="268"/>
            <p14:sldId id="271"/>
          </p14:sldIdLst>
        </p14:section>
        <p14:section name="Sección 4" id="{BA8E606E-C8E5-4E7A-AE2F-309449699100}">
          <p14:sldIdLst>
            <p14:sldId id="272"/>
            <p14:sldId id="264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0CE"/>
    <a:srgbClr val="EEECE1"/>
    <a:srgbClr val="C2D6EB"/>
    <a:srgbClr val="1AD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AB446-4D46-46AC-854E-0767CB438F67}" type="datetimeFigureOut">
              <a:rPr lang="es-ES" smtClean="0"/>
              <a:t>05/12/2025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DC86E-BBF6-42D5-B91B-5575903C2C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880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C86E-BBF6-42D5-B91B-5575903C2C0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60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5.png"/><Relationship Id="rId7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">
            <a:extLst>
              <a:ext uri="{FF2B5EF4-FFF2-40B4-BE49-F238E27FC236}">
                <a16:creationId xmlns:a16="http://schemas.microsoft.com/office/drawing/2014/main" id="{8E3D8F35-4711-47E0-79F7-3FD4E55272DE}"/>
              </a:ext>
            </a:extLst>
          </p:cNvPr>
          <p:cNvGrpSpPr/>
          <p:nvPr/>
        </p:nvGrpSpPr>
        <p:grpSpPr>
          <a:xfrm>
            <a:off x="1443100" y="2142426"/>
            <a:ext cx="15401801" cy="6667078"/>
            <a:chOff x="0" y="0"/>
            <a:chExt cx="4056441" cy="1755938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70C8F013-F390-5B49-C4F4-2ECCB632AC4D}"/>
                </a:ext>
              </a:extLst>
            </p:cNvPr>
            <p:cNvSpPr/>
            <p:nvPr/>
          </p:nvSpPr>
          <p:spPr>
            <a:xfrm>
              <a:off x="0" y="0"/>
              <a:ext cx="4056441" cy="1755938"/>
            </a:xfrm>
            <a:custGeom>
              <a:avLst/>
              <a:gdLst/>
              <a:ahLst/>
              <a:cxnLst/>
              <a:rect l="l" t="t" r="r" b="b"/>
              <a:pathLst>
                <a:path w="4056441" h="1755938">
                  <a:moveTo>
                    <a:pt x="0" y="0"/>
                  </a:moveTo>
                  <a:lnTo>
                    <a:pt x="4056441" y="0"/>
                  </a:lnTo>
                  <a:lnTo>
                    <a:pt x="4056441" y="1755938"/>
                  </a:lnTo>
                  <a:lnTo>
                    <a:pt x="0" y="1755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E60CE"/>
              </a:solidFill>
              <a:prstDash val="solid"/>
              <a:miter/>
            </a:ln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AC16F1E3-9059-CFB5-1120-BB4E8B7F501D}"/>
                </a:ext>
              </a:extLst>
            </p:cNvPr>
            <p:cNvSpPr txBox="1"/>
            <p:nvPr/>
          </p:nvSpPr>
          <p:spPr>
            <a:xfrm>
              <a:off x="0" y="-28575"/>
              <a:ext cx="4056441" cy="1784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A6F4D717-3AAA-F2D1-B7D9-808AC84C2D20}"/>
              </a:ext>
            </a:extLst>
          </p:cNvPr>
          <p:cNvGrpSpPr/>
          <p:nvPr/>
        </p:nvGrpSpPr>
        <p:grpSpPr>
          <a:xfrm>
            <a:off x="762000" y="5753100"/>
            <a:ext cx="6046395" cy="3657600"/>
            <a:chOff x="0" y="0"/>
            <a:chExt cx="1592466" cy="122101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4D7482CB-AB93-0EDD-F18D-FC887D05DF27}"/>
                </a:ext>
              </a:extLst>
            </p:cNvPr>
            <p:cNvSpPr/>
            <p:nvPr/>
          </p:nvSpPr>
          <p:spPr>
            <a:xfrm>
              <a:off x="0" y="0"/>
              <a:ext cx="1592466" cy="1221017"/>
            </a:xfrm>
            <a:custGeom>
              <a:avLst/>
              <a:gdLst/>
              <a:ahLst/>
              <a:cxnLst/>
              <a:rect l="l" t="t" r="r" b="b"/>
              <a:pathLst>
                <a:path w="1592466" h="1221017">
                  <a:moveTo>
                    <a:pt x="0" y="0"/>
                  </a:moveTo>
                  <a:lnTo>
                    <a:pt x="1592466" y="0"/>
                  </a:lnTo>
                  <a:lnTo>
                    <a:pt x="1592466" y="1221017"/>
                  </a:lnTo>
                  <a:lnTo>
                    <a:pt x="0" y="1221017"/>
                  </a:lnTo>
                  <a:close/>
                </a:path>
              </a:pathLst>
            </a:custGeom>
            <a:grpFill/>
          </p:spPr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FDC7A57E-6829-F768-0F16-41D1451039AA}"/>
                </a:ext>
              </a:extLst>
            </p:cNvPr>
            <p:cNvSpPr txBox="1"/>
            <p:nvPr/>
          </p:nvSpPr>
          <p:spPr>
            <a:xfrm>
              <a:off x="0" y="-28575"/>
              <a:ext cx="1592466" cy="124959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67700" y="1241590"/>
            <a:ext cx="9296400" cy="4202957"/>
            <a:chOff x="0" y="0"/>
            <a:chExt cx="1394903" cy="1101757"/>
          </a:xfrm>
          <a:solidFill>
            <a:srgbClr val="5E60CE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4903" cy="1101757"/>
            </a:xfrm>
            <a:custGeom>
              <a:avLst/>
              <a:gdLst/>
              <a:ahLst/>
              <a:cxnLst/>
              <a:rect l="l" t="t" r="r" b="b"/>
              <a:pathLst>
                <a:path w="1394903" h="1101757">
                  <a:moveTo>
                    <a:pt x="0" y="0"/>
                  </a:moveTo>
                  <a:lnTo>
                    <a:pt x="1394903" y="0"/>
                  </a:lnTo>
                  <a:lnTo>
                    <a:pt x="1394903" y="1101757"/>
                  </a:lnTo>
                  <a:lnTo>
                    <a:pt x="0" y="110175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394903" cy="113033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534400" y="1665806"/>
            <a:ext cx="845820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TRANSFORMACIÓN</a:t>
            </a:r>
          </a:p>
          <a:p>
            <a:pPr algn="r"/>
            <a:r>
              <a:rPr 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DIGITAL</a:t>
            </a:r>
          </a:p>
          <a:p>
            <a:pPr algn="r"/>
            <a:r>
              <a:rPr lang="en-US" sz="90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</a:t>
            </a:r>
            <a:r>
              <a:rPr lang="en-US" sz="9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DOO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84C139D-221A-B59B-178F-3B9DBF8CC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7" y="-419100"/>
            <a:ext cx="4789902" cy="3193268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40703" y="6137529"/>
            <a:ext cx="423629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200">
                <a:latin typeface="Glacial Indifference" panose="020B0604020202020204" charset="0"/>
                <a:ea typeface="Glacial Indifference Bold"/>
                <a:cs typeface="Gisha" panose="020B0502040204020203" pitchFamily="34" charset="-79"/>
                <a:sym typeface="Glacial Indifference Bold"/>
              </a:rPr>
              <a:t>Presentado por:</a:t>
            </a:r>
          </a:p>
          <a:p>
            <a:pPr marL="0" lvl="0" indent="0">
              <a:spcBef>
                <a:spcPct val="0"/>
              </a:spcBef>
            </a:pPr>
            <a:r>
              <a:rPr lang="en-US" sz="3200">
                <a:solidFill>
                  <a:schemeClr val="tx2">
                    <a:lumMod val="60000"/>
                    <a:lumOff val="40000"/>
                  </a:schemeClr>
                </a:solidFill>
                <a:latin typeface="Glacial Indifference" panose="020B0604020202020204" charset="0"/>
                <a:ea typeface="Glacial Indifference Bold"/>
                <a:cs typeface="Gisha" panose="020B0502040204020203" pitchFamily="34" charset="-79"/>
                <a:sym typeface="Glacial Indifference Bold"/>
              </a:rPr>
              <a:t>Anibal Solano</a:t>
            </a:r>
          </a:p>
          <a:p>
            <a:pPr marL="0" lvl="0" indent="0">
              <a:spcBef>
                <a:spcPct val="0"/>
              </a:spcBef>
            </a:pPr>
            <a:endParaRPr lang="en-US" sz="3200">
              <a:solidFill>
                <a:schemeClr val="bg1">
                  <a:lumMod val="65000"/>
                </a:schemeClr>
              </a:solidFill>
              <a:latin typeface="Glacial Indifference" panose="020B0604020202020204" charset="0"/>
              <a:ea typeface="Glacial Indifference Bold"/>
              <a:cs typeface="Gisha" panose="020B0502040204020203" pitchFamily="34" charset="-79"/>
              <a:sym typeface="Glacial Indifference Bold"/>
            </a:endParaRPr>
          </a:p>
          <a:p>
            <a:pPr marL="0" lvl="0" indent="0">
              <a:spcBef>
                <a:spcPct val="0"/>
              </a:spcBef>
            </a:pPr>
            <a:r>
              <a:rPr lang="en-US" sz="3200">
                <a:latin typeface="Glacial Indifference" panose="020B0604020202020204" charset="0"/>
                <a:ea typeface="Glacial Indifference Bold"/>
                <a:cs typeface="Gisha" panose="020B0502040204020203" pitchFamily="34" charset="-79"/>
                <a:sym typeface="Glacial Indifference Bold"/>
              </a:rPr>
              <a:t>Empresa:</a:t>
            </a:r>
          </a:p>
          <a:p>
            <a:pPr marL="0" lvl="0" indent="0">
              <a:spcBef>
                <a:spcPct val="0"/>
              </a:spcBef>
            </a:pPr>
            <a:r>
              <a:rPr lang="en-US" sz="3200">
                <a:solidFill>
                  <a:schemeClr val="tx2">
                    <a:lumMod val="60000"/>
                    <a:lumOff val="40000"/>
                  </a:schemeClr>
                </a:solidFill>
                <a:latin typeface="Glacial Indifference" panose="020B0604020202020204" charset="0"/>
                <a:ea typeface="Glacial Indifference Bold"/>
                <a:cs typeface="Gisha" panose="020B0502040204020203" pitchFamily="34" charset="-79"/>
                <a:sym typeface="Glacial Indifference Bold"/>
              </a:rPr>
              <a:t>InfoTech Solutions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C77CA-DDA5-010A-A356-C20E2F7BF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60690B66-6BF6-9E48-CA0C-17243D3A29E4}"/>
              </a:ext>
            </a:extLst>
          </p:cNvPr>
          <p:cNvSpPr txBox="1"/>
          <p:nvPr/>
        </p:nvSpPr>
        <p:spPr>
          <a:xfrm>
            <a:off x="1443100" y="1866900"/>
            <a:ext cx="15092300" cy="7086600"/>
          </a:xfrm>
          <a:prstGeom prst="rect">
            <a:avLst/>
          </a:prstGeom>
          <a:ln>
            <a:solidFill>
              <a:srgbClr val="5E60CE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6863235-832F-6EC5-3D5F-40431F1E1105}"/>
              </a:ext>
            </a:extLst>
          </p:cNvPr>
          <p:cNvSpPr txBox="1"/>
          <p:nvPr/>
        </p:nvSpPr>
        <p:spPr>
          <a:xfrm>
            <a:off x="1443100" y="2033930"/>
            <a:ext cx="15401801" cy="67755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58C4522-9B6C-204C-2450-AFF42A51BA5C}"/>
              </a:ext>
            </a:extLst>
          </p:cNvPr>
          <p:cNvGrpSpPr/>
          <p:nvPr/>
        </p:nvGrpSpPr>
        <p:grpSpPr>
          <a:xfrm>
            <a:off x="761378" y="3771900"/>
            <a:ext cx="8611222" cy="3542876"/>
            <a:chOff x="0" y="0"/>
            <a:chExt cx="1719295" cy="79482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01C6B86-A020-6E23-527C-2E1C9599DD1C}"/>
                </a:ext>
              </a:extLst>
            </p:cNvPr>
            <p:cNvSpPr/>
            <p:nvPr/>
          </p:nvSpPr>
          <p:spPr>
            <a:xfrm>
              <a:off x="0" y="0"/>
              <a:ext cx="1719295" cy="794829"/>
            </a:xfrm>
            <a:custGeom>
              <a:avLst/>
              <a:gdLst/>
              <a:ahLst/>
              <a:cxnLst/>
              <a:rect l="l" t="t" r="r" b="b"/>
              <a:pathLst>
                <a:path w="1719295" h="794829">
                  <a:moveTo>
                    <a:pt x="0" y="0"/>
                  </a:moveTo>
                  <a:lnTo>
                    <a:pt x="1719295" y="0"/>
                  </a:lnTo>
                  <a:lnTo>
                    <a:pt x="1719295" y="794829"/>
                  </a:lnTo>
                  <a:lnTo>
                    <a:pt x="0" y="794829"/>
                  </a:lnTo>
                  <a:close/>
                </a:path>
              </a:pathLst>
            </a:custGeom>
            <a:solidFill>
              <a:srgbClr val="5E60CE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5A14580-3D2C-796C-693F-E879EC680444}"/>
                </a:ext>
              </a:extLst>
            </p:cNvPr>
            <p:cNvSpPr txBox="1"/>
            <p:nvPr/>
          </p:nvSpPr>
          <p:spPr>
            <a:xfrm>
              <a:off x="0" y="-28575"/>
              <a:ext cx="1719295" cy="823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4E1916D-A7A4-447A-F216-4459AA57F395}"/>
              </a:ext>
            </a:extLst>
          </p:cNvPr>
          <p:cNvSpPr txBox="1"/>
          <p:nvPr/>
        </p:nvSpPr>
        <p:spPr>
          <a:xfrm>
            <a:off x="1219200" y="4914961"/>
            <a:ext cx="5724487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6600" b="1">
                <a:solidFill>
                  <a:schemeClr val="accent3"/>
                </a:solidFill>
                <a:latin typeface="Raleway Bold"/>
                <a:ea typeface="Raleway Bold"/>
                <a:cs typeface="Raleway Bold"/>
                <a:sym typeface="Raleway Bold"/>
              </a:rPr>
              <a:t>Gracias</a:t>
            </a:r>
            <a:r>
              <a:rPr lang="en-US" sz="6000" b="1">
                <a:solidFill>
                  <a:srgbClr val="EDECED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4400" b="1">
                <a:solidFill>
                  <a:srgbClr val="EDECED"/>
                </a:solidFill>
                <a:latin typeface="Raleway Bold"/>
                <a:ea typeface="Raleway Bold"/>
                <a:cs typeface="Raleway Bold"/>
                <a:sym typeface="Raleway Bold"/>
              </a:rPr>
              <a:t>a todos!!! </a:t>
            </a:r>
          </a:p>
          <a:p>
            <a:pPr algn="l">
              <a:lnSpc>
                <a:spcPts val="4949"/>
              </a:lnSpc>
            </a:pPr>
            <a:r>
              <a:rPr lang="en-US" sz="4400" b="1">
                <a:solidFill>
                  <a:srgbClr val="EDECED"/>
                </a:solidFill>
                <a:latin typeface="Raleway Bold"/>
                <a:ea typeface="Raleway Bold"/>
                <a:cs typeface="Raleway Bold"/>
                <a:sym typeface="Raleway Bold"/>
              </a:rPr>
              <a:t>Fin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9DF28F3-2247-72C1-DAF7-6A62E7E74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370" y="-800100"/>
            <a:ext cx="4630422" cy="30869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0F507E-58D4-9BE1-359C-37F0DB947A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31" r="6149"/>
          <a:stretch>
            <a:fillRect/>
          </a:stretch>
        </p:blipFill>
        <p:spPr>
          <a:xfrm>
            <a:off x="9605465" y="3469233"/>
            <a:ext cx="5107087" cy="44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2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3100" y="2142426"/>
            <a:ext cx="15401801" cy="6667078"/>
            <a:chOff x="0" y="0"/>
            <a:chExt cx="4056441" cy="1755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6441" cy="1755938"/>
            </a:xfrm>
            <a:custGeom>
              <a:avLst/>
              <a:gdLst/>
              <a:ahLst/>
              <a:cxnLst/>
              <a:rect l="l" t="t" r="r" b="b"/>
              <a:pathLst>
                <a:path w="4056441" h="1755938">
                  <a:moveTo>
                    <a:pt x="0" y="0"/>
                  </a:moveTo>
                  <a:lnTo>
                    <a:pt x="4056441" y="0"/>
                  </a:lnTo>
                  <a:lnTo>
                    <a:pt x="4056441" y="1755938"/>
                  </a:lnTo>
                  <a:lnTo>
                    <a:pt x="0" y="1755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E60C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056441" cy="1784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1286" y="2475483"/>
            <a:ext cx="1383628" cy="5238964"/>
            <a:chOff x="0" y="0"/>
            <a:chExt cx="364412" cy="1379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4412" cy="1379809"/>
            </a:xfrm>
            <a:custGeom>
              <a:avLst/>
              <a:gdLst/>
              <a:ahLst/>
              <a:cxnLst/>
              <a:rect l="l" t="t" r="r" b="b"/>
              <a:pathLst>
                <a:path w="364412" h="1379809">
                  <a:moveTo>
                    <a:pt x="0" y="0"/>
                  </a:moveTo>
                  <a:lnTo>
                    <a:pt x="364412" y="0"/>
                  </a:lnTo>
                  <a:lnTo>
                    <a:pt x="364412" y="1379809"/>
                  </a:lnTo>
                  <a:lnTo>
                    <a:pt x="0" y="1379809"/>
                  </a:lnTo>
                  <a:close/>
                </a:path>
              </a:pathLst>
            </a:custGeom>
            <a:solidFill>
              <a:srgbClr val="5E60C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64412" cy="1408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24324" y="3282853"/>
            <a:ext cx="9286675" cy="4705987"/>
            <a:chOff x="0" y="-9525"/>
            <a:chExt cx="11331763" cy="627464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1331763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5E60CE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CONTEXTO DEL PROYECTO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57034"/>
              <a:ext cx="11331763" cy="3008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s-ES" sz="29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En los últimos meses ha experimentado un crecimiento notable, lo que ha puesto en evidencia las limitaciones de su sistema actual basado en hojas de cálculo (Excel).</a:t>
              </a:r>
              <a:endParaRPr lang="en-US" sz="2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24D7024B-246A-9121-A0AD-8F7423D7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-1489857"/>
            <a:ext cx="8021190" cy="534746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D6AA881-63E3-DD39-E5F1-D628F6A2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5892767"/>
            <a:ext cx="1513625" cy="1513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99E70AAA-AC06-E016-4C30-1B16BFA156E1}"/>
              </a:ext>
            </a:extLst>
          </p:cNvPr>
          <p:cNvGrpSpPr/>
          <p:nvPr/>
        </p:nvGrpSpPr>
        <p:grpSpPr>
          <a:xfrm>
            <a:off x="381000" y="419100"/>
            <a:ext cx="4800599" cy="9372600"/>
            <a:chOff x="0" y="0"/>
            <a:chExt cx="1686611" cy="212810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504EA1D-4393-B0D2-A503-1E501C32A707}"/>
                </a:ext>
              </a:extLst>
            </p:cNvPr>
            <p:cNvSpPr/>
            <p:nvPr/>
          </p:nvSpPr>
          <p:spPr>
            <a:xfrm>
              <a:off x="0" y="0"/>
              <a:ext cx="1686611" cy="2128101"/>
            </a:xfrm>
            <a:custGeom>
              <a:avLst/>
              <a:gdLst/>
              <a:ahLst/>
              <a:cxnLst/>
              <a:rect l="l" t="t" r="r" b="b"/>
              <a:pathLst>
                <a:path w="1686611" h="2128101">
                  <a:moveTo>
                    <a:pt x="0" y="0"/>
                  </a:moveTo>
                  <a:lnTo>
                    <a:pt x="1686611" y="0"/>
                  </a:lnTo>
                  <a:lnTo>
                    <a:pt x="1686611" y="2128101"/>
                  </a:lnTo>
                  <a:lnTo>
                    <a:pt x="0" y="2128101"/>
                  </a:lnTo>
                  <a:close/>
                </a:path>
              </a:pathLst>
            </a:custGeom>
            <a:solidFill>
              <a:srgbClr val="C2D6EB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2960B86-EA8C-DD3F-0E91-56127B99BB01}"/>
                </a:ext>
              </a:extLst>
            </p:cNvPr>
            <p:cNvSpPr txBox="1"/>
            <p:nvPr/>
          </p:nvSpPr>
          <p:spPr>
            <a:xfrm>
              <a:off x="0" y="-28575"/>
              <a:ext cx="1686611" cy="2156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DE2E1B5-EB68-00BF-97CA-9903A099B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38596"/>
              </p:ext>
            </p:extLst>
          </p:nvPr>
        </p:nvGraphicFramePr>
        <p:xfrm>
          <a:off x="609599" y="1069504"/>
          <a:ext cx="4301835" cy="8188795"/>
        </p:xfrm>
        <a:graphic>
          <a:graphicData uri="http://schemas.openxmlformats.org/drawingml/2006/table">
            <a:tbl>
              <a:tblPr/>
              <a:tblGrid>
                <a:gridCol w="836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5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67439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6600" b="0">
                          <a:solidFill>
                            <a:schemeClr val="accent1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1</a:t>
                      </a:r>
                      <a:endParaRPr lang="en-US" sz="4400" b="0">
                        <a:solidFill>
                          <a:schemeClr val="accent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>
                          <a:solidFill>
                            <a:srgbClr val="3E4096"/>
                          </a:solidFill>
                          <a:latin typeface="Raleway Bold"/>
                          <a:sym typeface="Raleway Bold"/>
                        </a:rPr>
                        <a:t>Contexto Empresarial</a:t>
                      </a:r>
                      <a:endParaRPr lang="en-US" sz="1600" b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9506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6600" b="0">
                          <a:solidFill>
                            <a:schemeClr val="accent1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2</a:t>
                      </a:r>
                      <a:endParaRPr lang="en-US" sz="4400" b="0">
                        <a:solidFill>
                          <a:schemeClr val="accent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>
                          <a:solidFill>
                            <a:srgbClr val="3E4096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Objetivos y metas</a:t>
                      </a:r>
                      <a:endParaRPr lang="en-US" sz="1600" b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9506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6600" b="0">
                          <a:solidFill>
                            <a:schemeClr val="accent1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3</a:t>
                      </a:r>
                      <a:endParaRPr lang="en-US" sz="4400" b="0">
                        <a:solidFill>
                          <a:schemeClr val="accent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>
                          <a:solidFill>
                            <a:srgbClr val="3E4096"/>
                          </a:solidFill>
                          <a:latin typeface="Raleway Bold"/>
                          <a:sym typeface="Raleway Bold"/>
                        </a:rPr>
                        <a:t>Módulo Implantados</a:t>
                      </a:r>
                      <a:endParaRPr lang="en-US" sz="1600" b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1419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6600" b="0">
                          <a:solidFill>
                            <a:schemeClr val="accent1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4</a:t>
                      </a:r>
                      <a:endParaRPr lang="en-US" sz="4400" b="0">
                        <a:solidFill>
                          <a:schemeClr val="accent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>
                          <a:solidFill>
                            <a:srgbClr val="3E4096"/>
                          </a:solidFill>
                          <a:latin typeface="Raleway Bold"/>
                          <a:sym typeface="Raleway Bold"/>
                        </a:rPr>
                        <a:t>Propuesta Valor</a:t>
                      </a:r>
                      <a:endParaRPr lang="en-US" sz="1600" b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419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6600" b="0">
                          <a:solidFill>
                            <a:schemeClr val="accent1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5</a:t>
                      </a:r>
                      <a:endParaRPr lang="en-US" sz="4400" b="0">
                        <a:solidFill>
                          <a:schemeClr val="accent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>
                          <a:solidFill>
                            <a:srgbClr val="3E4096"/>
                          </a:solidFill>
                          <a:latin typeface="Raleway Bold"/>
                          <a:sym typeface="Raleway Bold"/>
                        </a:rPr>
                        <a:t>Estrategia</a:t>
                      </a:r>
                      <a:endParaRPr lang="en-US" sz="1600" b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9506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6600" b="0">
                          <a:solidFill>
                            <a:schemeClr val="accent1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6</a:t>
                      </a:r>
                      <a:endParaRPr lang="en-US" sz="4400" b="0">
                        <a:solidFill>
                          <a:schemeClr val="accent1"/>
                        </a:solidFill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>
                          <a:solidFill>
                            <a:srgbClr val="3E4096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Conclusiones</a:t>
                      </a:r>
                      <a:endParaRPr lang="en-US" sz="1600" b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2D6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" name="Vista general de resumen 1">
                <a:extLst>
                  <a:ext uri="{FF2B5EF4-FFF2-40B4-BE49-F238E27FC236}">
                    <a16:creationId xmlns:a16="http://schemas.microsoft.com/office/drawing/2014/main" id="{2999B587-25DD-7F2A-C7C9-CF4410457E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4432888"/>
                  </p:ext>
                </p:extLst>
              </p:nvPr>
            </p:nvGraphicFramePr>
            <p:xfrm>
              <a:off x="5029200" y="1401563"/>
              <a:ext cx="13607995" cy="7483873"/>
            </p:xfrm>
            <a:graphic>
              <a:graphicData uri="http://schemas.microsoft.com/office/powerpoint/2016/summaryzoom">
                <psuz:summaryZm>
                  <psuz:summaryZmObj sectionId="{4D80CB27-E5DE-429A-9CD7-370AB407496B}">
                    <psuz:zmPr id="{DA57673A-2EA7-4C6E-8BF0-8A71F45B0BD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04643" y="261937"/>
                          <a:ext cx="5987097" cy="33677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1F737D6-60F9-4A31-ACB7-E9D76E4044C0}">
                    <psuz:zmPr id="{C3176AE8-DE72-4FDD-BFF7-C288A044626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16256" y="261937"/>
                          <a:ext cx="5987097" cy="33677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772340C-DC48-4DF5-B7F4-5BBCA444E2C4}">
                    <psuz:zmPr id="{3693BD01-34EB-467B-8E47-DD9B107675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04643" y="3854195"/>
                          <a:ext cx="5987097" cy="33677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A8E606E-C8E5-4E7A-AE2F-309449699100}">
                    <psuz:zmPr id="{FC03C9AD-2784-47DB-B69C-80262D017B0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16256" y="3854195"/>
                          <a:ext cx="5987097" cy="33677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" name="Vista general de resumen 1">
                <a:extLst>
                  <a:ext uri="{FF2B5EF4-FFF2-40B4-BE49-F238E27FC236}">
                    <a16:creationId xmlns:a16="http://schemas.microsoft.com/office/drawing/2014/main" id="{2999B587-25DD-7F2A-C7C9-CF4410457E08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029200" y="1401563"/>
                <a:ext cx="13607995" cy="7483873"/>
                <a:chOff x="5029200" y="1401563"/>
                <a:chExt cx="13607995" cy="7483873"/>
              </a:xfrm>
            </p:grpSpPr>
            <p:pic>
              <p:nvPicPr>
                <p:cNvPr id="3" name="Imagen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733843" y="1663500"/>
                  <a:ext cx="5987097" cy="336774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n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45456" y="1663500"/>
                  <a:ext cx="5987097" cy="336774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Imagen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33843" y="5255758"/>
                  <a:ext cx="5987097" cy="336774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n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945456" y="5255758"/>
                  <a:ext cx="5987097" cy="336774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10338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4"/>
          <p:cNvSpPr txBox="1"/>
          <p:nvPr/>
        </p:nvSpPr>
        <p:spPr>
          <a:xfrm>
            <a:off x="1443099" y="1658453"/>
            <a:ext cx="16006701" cy="8130988"/>
          </a:xfrm>
          <a:prstGeom prst="rect">
            <a:avLst/>
          </a:prstGeom>
          <a:ln>
            <a:solidFill>
              <a:srgbClr val="5E60CE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6188699" y="497559"/>
            <a:ext cx="10276497" cy="1777997"/>
            <a:chOff x="0" y="0"/>
            <a:chExt cx="2930002" cy="5932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30002" cy="593205"/>
            </a:xfrm>
            <a:custGeom>
              <a:avLst/>
              <a:gdLst/>
              <a:ahLst/>
              <a:cxnLst/>
              <a:rect l="l" t="t" r="r" b="b"/>
              <a:pathLst>
                <a:path w="2930002" h="593205">
                  <a:moveTo>
                    <a:pt x="0" y="0"/>
                  </a:moveTo>
                  <a:lnTo>
                    <a:pt x="2930002" y="0"/>
                  </a:lnTo>
                  <a:lnTo>
                    <a:pt x="2930002" y="593205"/>
                  </a:lnTo>
                  <a:lnTo>
                    <a:pt x="0" y="593205"/>
                  </a:lnTo>
                  <a:close/>
                </a:path>
              </a:pathLst>
            </a:custGeom>
            <a:solidFill>
              <a:srgbClr val="5E60C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930002" cy="621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52824" y="694459"/>
            <a:ext cx="1027649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EDEC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OBJETIVOS Y METAS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9461" y="2400390"/>
            <a:ext cx="14369078" cy="110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Digitalización de procesos críticos</a:t>
            </a:r>
          </a:p>
          <a:p>
            <a:pPr marL="457200" indent="-457200" algn="l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Problemas detectados con la gestión manual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79727" y="5908621"/>
            <a:ext cx="380699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77474" y="6506099"/>
            <a:ext cx="4111804" cy="2151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Sustituir la gestión manual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Reducir el error humano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Errores de factura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Errores en el inventario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82100" y="5969432"/>
            <a:ext cx="394484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OPTIMIZACIÓN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82100" y="6506099"/>
            <a:ext cx="4247400" cy="2151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Ciclo de compra/venta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Garantizar trazabilidad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Centralizar información de operaciónes y empleados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22323" y="5969432"/>
            <a:ext cx="380699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COMPETITIVIDAD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39600" y="6506099"/>
            <a:ext cx="4630123" cy="270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Herramienta escalable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Profesionalizar relación proveedore – cliente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Cumplir con los requisitos legales fiscales de facturación</a:t>
            </a:r>
          </a:p>
        </p:txBody>
      </p:sp>
      <p:pic>
        <p:nvPicPr>
          <p:cNvPr id="23" name="Gráfico 22" descr="Objetivo">
            <a:extLst>
              <a:ext uri="{FF2B5EF4-FFF2-40B4-BE49-F238E27FC236}">
                <a16:creationId xmlns:a16="http://schemas.microsoft.com/office/drawing/2014/main" id="{578E5984-4BA0-C56C-DB1A-203DFD95B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0520" y="4160653"/>
            <a:ext cx="1524442" cy="1524442"/>
          </a:xfrm>
          <a:prstGeom prst="rect">
            <a:avLst/>
          </a:prstGeom>
        </p:spPr>
      </p:pic>
      <p:pic>
        <p:nvPicPr>
          <p:cNvPr id="25" name="Gráfico 24" descr="Robot">
            <a:extLst>
              <a:ext uri="{FF2B5EF4-FFF2-40B4-BE49-F238E27FC236}">
                <a16:creationId xmlns:a16="http://schemas.microsoft.com/office/drawing/2014/main" id="{EA66254B-6D22-2D49-3470-78EF798BE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4924" y="4018098"/>
            <a:ext cx="1524442" cy="1524442"/>
          </a:xfrm>
          <a:prstGeom prst="rect">
            <a:avLst/>
          </a:prstGeom>
        </p:spPr>
      </p:pic>
      <p:pic>
        <p:nvPicPr>
          <p:cNvPr id="27" name="Gráfico 26" descr="Gráfico de barras con tendencia alcista">
            <a:extLst>
              <a:ext uri="{FF2B5EF4-FFF2-40B4-BE49-F238E27FC236}">
                <a16:creationId xmlns:a16="http://schemas.microsoft.com/office/drawing/2014/main" id="{3FB56440-9EC4-CFA6-BD9F-389B2F78A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3600" y="4063887"/>
            <a:ext cx="1524443" cy="1524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43100" y="1241445"/>
            <a:ext cx="16387700" cy="8474055"/>
          </a:xfrm>
          <a:prstGeom prst="rect">
            <a:avLst/>
          </a:prstGeom>
          <a:ln>
            <a:solidFill>
              <a:srgbClr val="5E60CE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718034" y="3157941"/>
            <a:ext cx="6046395" cy="4636048"/>
            <a:chOff x="0" y="0"/>
            <a:chExt cx="1592466" cy="12210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2466" cy="1221017"/>
            </a:xfrm>
            <a:custGeom>
              <a:avLst/>
              <a:gdLst/>
              <a:ahLst/>
              <a:cxnLst/>
              <a:rect l="l" t="t" r="r" b="b"/>
              <a:pathLst>
                <a:path w="1592466" h="1221017">
                  <a:moveTo>
                    <a:pt x="0" y="0"/>
                  </a:moveTo>
                  <a:lnTo>
                    <a:pt x="1592466" y="0"/>
                  </a:lnTo>
                  <a:lnTo>
                    <a:pt x="1592466" y="1221017"/>
                  </a:lnTo>
                  <a:lnTo>
                    <a:pt x="0" y="1221017"/>
                  </a:lnTo>
                  <a:close/>
                </a:path>
              </a:pathLst>
            </a:custGeom>
            <a:solidFill>
              <a:srgbClr val="C2D6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592466" cy="1249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6569" y="3607706"/>
            <a:ext cx="5330944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660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GESTIÓN ERP </a:t>
            </a:r>
            <a:r>
              <a:rPr lang="en-US" sz="7999" b="1">
                <a:solidFill>
                  <a:srgbClr val="5E60C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</a:t>
            </a:r>
            <a:r>
              <a:rPr lang="en-US" sz="7999" b="1">
                <a:solidFill>
                  <a:schemeClr val="tx1">
                    <a:lumMod val="50000"/>
                    <a:lumOff val="50000"/>
                  </a:schemeClr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6569" y="6139293"/>
            <a:ext cx="5369326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3769"/>
              </a:lnSpc>
              <a:buClr>
                <a:srgbClr val="5E60CE"/>
              </a:buClr>
              <a:buFont typeface="Wingdings" panose="05000000000000000000" pitchFamily="2" charset="2"/>
              <a:buChar char="v"/>
            </a:pPr>
            <a:r>
              <a:rPr lang="en-US" sz="3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Simplifica procesos</a:t>
            </a:r>
          </a:p>
          <a:p>
            <a:pPr marL="571500" indent="-571500" algn="l">
              <a:lnSpc>
                <a:spcPts val="3769"/>
              </a:lnSpc>
              <a:buClr>
                <a:srgbClr val="5E60CE"/>
              </a:buClr>
              <a:buFont typeface="Wingdings" panose="05000000000000000000" pitchFamily="2" charset="2"/>
              <a:buChar char="v"/>
            </a:pPr>
            <a:r>
              <a:rPr lang="en-US" sz="3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Máximiza resultados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553200" y="123425"/>
            <a:ext cx="10930696" cy="1812846"/>
            <a:chOff x="0" y="-28575"/>
            <a:chExt cx="693059" cy="477457"/>
          </a:xfrm>
        </p:grpSpPr>
        <p:sp>
          <p:nvSpPr>
            <p:cNvPr id="21" name="Freeform 21"/>
            <p:cNvSpPr/>
            <p:nvPr/>
          </p:nvSpPr>
          <p:spPr>
            <a:xfrm>
              <a:off x="20428" y="2941"/>
              <a:ext cx="672631" cy="445941"/>
            </a:xfrm>
            <a:custGeom>
              <a:avLst/>
              <a:gdLst/>
              <a:ahLst/>
              <a:cxnLst/>
              <a:rect l="l" t="t" r="r" b="b"/>
              <a:pathLst>
                <a:path w="672631" h="445941">
                  <a:moveTo>
                    <a:pt x="0" y="0"/>
                  </a:moveTo>
                  <a:lnTo>
                    <a:pt x="672631" y="0"/>
                  </a:lnTo>
                  <a:lnTo>
                    <a:pt x="672631" y="445941"/>
                  </a:lnTo>
                  <a:lnTo>
                    <a:pt x="0" y="445941"/>
                  </a:lnTo>
                  <a:close/>
                </a:path>
              </a:pathLst>
            </a:custGeom>
            <a:solidFill>
              <a:srgbClr val="5E60C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672631" cy="474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001000" y="1029848"/>
            <a:ext cx="8824235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0"/>
              </a:lnSpc>
              <a:spcBef>
                <a:spcPct val="0"/>
              </a:spcBef>
            </a:pPr>
            <a:r>
              <a:rPr lang="en-US" sz="6000">
                <a:solidFill>
                  <a:srgbClr val="EDEC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 panose="020B0604020202020204" charset="0"/>
                <a:ea typeface="Raleway Bold"/>
                <a:cs typeface="Raleway Bold"/>
                <a:sym typeface="Raleway Bold"/>
              </a:rPr>
              <a:t>MÓDULOS IMPLANTADOS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1338F03-0AEE-F0E2-A55D-FF527EE1F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44" r="6953"/>
          <a:stretch>
            <a:fillRect/>
          </a:stretch>
        </p:blipFill>
        <p:spPr>
          <a:xfrm>
            <a:off x="7848600" y="2312469"/>
            <a:ext cx="1949935" cy="198668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70E8AF1-A92A-A552-4322-235B58E7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609" y="2270131"/>
            <a:ext cx="1733476" cy="207135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0136A8A-E2A8-5C3B-60DF-CA5B8513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91" r="2965"/>
          <a:stretch>
            <a:fillRect/>
          </a:stretch>
        </p:blipFill>
        <p:spPr>
          <a:xfrm>
            <a:off x="12614929" y="2301304"/>
            <a:ext cx="1678029" cy="190847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2AB6130-3A55-E1FF-727F-1085AA040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5802" y="2312469"/>
            <a:ext cx="1678029" cy="1897828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45A44562-958E-51D2-8E16-0609DD27D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745" y="4532541"/>
            <a:ext cx="8659086" cy="3887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3E111-73A9-94B3-FBC3-6F3A20587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0739B79-675F-530B-0B9B-02D4DE435E60}"/>
              </a:ext>
            </a:extLst>
          </p:cNvPr>
          <p:cNvSpPr txBox="1"/>
          <p:nvPr/>
        </p:nvSpPr>
        <p:spPr>
          <a:xfrm>
            <a:off x="1443100" y="1241445"/>
            <a:ext cx="16387700" cy="8474055"/>
          </a:xfrm>
          <a:prstGeom prst="rect">
            <a:avLst/>
          </a:prstGeom>
          <a:ln>
            <a:solidFill>
              <a:srgbClr val="5E60CE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1660070-05E6-133C-AA65-1422AE8C528D}"/>
              </a:ext>
            </a:extLst>
          </p:cNvPr>
          <p:cNvGrpSpPr/>
          <p:nvPr/>
        </p:nvGrpSpPr>
        <p:grpSpPr>
          <a:xfrm>
            <a:off x="6553200" y="123425"/>
            <a:ext cx="10930696" cy="1812846"/>
            <a:chOff x="0" y="-28575"/>
            <a:chExt cx="693059" cy="47745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FE2A5D2-E971-34EF-2D13-5229695EE714}"/>
                </a:ext>
              </a:extLst>
            </p:cNvPr>
            <p:cNvSpPr/>
            <p:nvPr/>
          </p:nvSpPr>
          <p:spPr>
            <a:xfrm>
              <a:off x="20428" y="2941"/>
              <a:ext cx="672631" cy="445941"/>
            </a:xfrm>
            <a:custGeom>
              <a:avLst/>
              <a:gdLst/>
              <a:ahLst/>
              <a:cxnLst/>
              <a:rect l="l" t="t" r="r" b="b"/>
              <a:pathLst>
                <a:path w="672631" h="445941">
                  <a:moveTo>
                    <a:pt x="0" y="0"/>
                  </a:moveTo>
                  <a:lnTo>
                    <a:pt x="672631" y="0"/>
                  </a:lnTo>
                  <a:lnTo>
                    <a:pt x="672631" y="445941"/>
                  </a:lnTo>
                  <a:lnTo>
                    <a:pt x="0" y="445941"/>
                  </a:lnTo>
                  <a:close/>
                </a:path>
              </a:pathLst>
            </a:custGeom>
            <a:solidFill>
              <a:srgbClr val="5E60CE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28C2AAC-1ED8-44B6-B62A-126F10492571}"/>
                </a:ext>
              </a:extLst>
            </p:cNvPr>
            <p:cNvSpPr txBox="1"/>
            <p:nvPr/>
          </p:nvSpPr>
          <p:spPr>
            <a:xfrm>
              <a:off x="0" y="-28575"/>
              <a:ext cx="672631" cy="474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DB8E504D-48DA-9AB9-F497-46CE1BA06200}"/>
              </a:ext>
            </a:extLst>
          </p:cNvPr>
          <p:cNvSpPr txBox="1"/>
          <p:nvPr/>
        </p:nvSpPr>
        <p:spPr>
          <a:xfrm>
            <a:off x="8001000" y="1029848"/>
            <a:ext cx="8824235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0"/>
              </a:lnSpc>
              <a:spcBef>
                <a:spcPct val="0"/>
              </a:spcBef>
            </a:pPr>
            <a:r>
              <a:rPr lang="en-US" sz="6000">
                <a:solidFill>
                  <a:srgbClr val="EDEC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 panose="020B0604020202020204" charset="0"/>
                <a:ea typeface="Raleway Bold"/>
                <a:cs typeface="Raleway Bold"/>
                <a:sym typeface="Raleway Bold"/>
              </a:rPr>
              <a:t>PROPUESTA DE VALOR</a:t>
            </a:r>
          </a:p>
        </p:txBody>
      </p:sp>
      <p:grpSp>
        <p:nvGrpSpPr>
          <p:cNvPr id="12" name="Group 24">
            <a:extLst>
              <a:ext uri="{FF2B5EF4-FFF2-40B4-BE49-F238E27FC236}">
                <a16:creationId xmlns:a16="http://schemas.microsoft.com/office/drawing/2014/main" id="{5FB3760D-6B1A-6C22-F59F-6F4D00DB8187}"/>
              </a:ext>
            </a:extLst>
          </p:cNvPr>
          <p:cNvGrpSpPr/>
          <p:nvPr/>
        </p:nvGrpSpPr>
        <p:grpSpPr>
          <a:xfrm>
            <a:off x="1905000" y="2923462"/>
            <a:ext cx="7214564" cy="6122093"/>
            <a:chOff x="0" y="0"/>
            <a:chExt cx="3010340" cy="3219965"/>
          </a:xfrm>
        </p:grpSpPr>
        <p:grpSp>
          <p:nvGrpSpPr>
            <p:cNvPr id="13" name="Group 25">
              <a:extLst>
                <a:ext uri="{FF2B5EF4-FFF2-40B4-BE49-F238E27FC236}">
                  <a16:creationId xmlns:a16="http://schemas.microsoft.com/office/drawing/2014/main" id="{B00E977D-5E44-89C1-57BE-56727C05C4CC}"/>
                </a:ext>
              </a:extLst>
            </p:cNvPr>
            <p:cNvGrpSpPr/>
            <p:nvPr/>
          </p:nvGrpSpPr>
          <p:grpSpPr>
            <a:xfrm>
              <a:off x="0" y="0"/>
              <a:ext cx="2367520" cy="3219965"/>
              <a:chOff x="0" y="0"/>
              <a:chExt cx="873437" cy="1187926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EA998AFF-47B0-2360-7089-F41C07C7CB1E}"/>
                  </a:ext>
                </a:extLst>
              </p:cNvPr>
              <p:cNvSpPr/>
              <p:nvPr/>
            </p:nvSpPr>
            <p:spPr>
              <a:xfrm>
                <a:off x="0" y="0"/>
                <a:ext cx="873437" cy="1187926"/>
              </a:xfrm>
              <a:custGeom>
                <a:avLst/>
                <a:gdLst/>
                <a:ahLst/>
                <a:cxnLst/>
                <a:rect l="l" t="t" r="r" b="b"/>
                <a:pathLst>
                  <a:path w="873437" h="1187926">
                    <a:moveTo>
                      <a:pt x="0" y="0"/>
                    </a:moveTo>
                    <a:lnTo>
                      <a:pt x="873437" y="0"/>
                    </a:lnTo>
                    <a:lnTo>
                      <a:pt x="873437" y="1187926"/>
                    </a:lnTo>
                    <a:lnTo>
                      <a:pt x="0" y="1187926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TextBox 27">
                <a:extLst>
                  <a:ext uri="{FF2B5EF4-FFF2-40B4-BE49-F238E27FC236}">
                    <a16:creationId xmlns:a16="http://schemas.microsoft.com/office/drawing/2014/main" id="{4AD4300D-0F44-69C9-F984-045EF5FE57D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3437" cy="12165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4" name="Group 28">
              <a:extLst>
                <a:ext uri="{FF2B5EF4-FFF2-40B4-BE49-F238E27FC236}">
                  <a16:creationId xmlns:a16="http://schemas.microsoft.com/office/drawing/2014/main" id="{844C60A1-8CA2-F207-3927-D2D6E94D5879}"/>
                </a:ext>
              </a:extLst>
            </p:cNvPr>
            <p:cNvGrpSpPr/>
            <p:nvPr/>
          </p:nvGrpSpPr>
          <p:grpSpPr>
            <a:xfrm rot="-5400000">
              <a:off x="1849538" y="1549897"/>
              <a:ext cx="1668587" cy="653016"/>
              <a:chOff x="183244" y="-11104"/>
              <a:chExt cx="1817259" cy="711200"/>
            </a:xfrm>
          </p:grpSpPr>
          <p:sp>
            <p:nvSpPr>
              <p:cNvPr id="15" name="Freeform 29">
                <a:extLst>
                  <a:ext uri="{FF2B5EF4-FFF2-40B4-BE49-F238E27FC236}">
                    <a16:creationId xmlns:a16="http://schemas.microsoft.com/office/drawing/2014/main" id="{0E21E050-700B-F7EC-76F1-8A407DAF0648}"/>
                  </a:ext>
                </a:extLst>
              </p:cNvPr>
              <p:cNvSpPr/>
              <p:nvPr/>
            </p:nvSpPr>
            <p:spPr>
              <a:xfrm>
                <a:off x="827739" y="-11104"/>
                <a:ext cx="1172764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1172764" h="711200">
                    <a:moveTo>
                      <a:pt x="586382" y="711200"/>
                    </a:moveTo>
                    <a:lnTo>
                      <a:pt x="1172764" y="0"/>
                    </a:lnTo>
                    <a:lnTo>
                      <a:pt x="0" y="0"/>
                    </a:lnTo>
                    <a:lnTo>
                      <a:pt x="586382" y="711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</p:sp>
          <p:sp>
            <p:nvSpPr>
              <p:cNvPr id="16" name="TextBox 30">
                <a:extLst>
                  <a:ext uri="{FF2B5EF4-FFF2-40B4-BE49-F238E27FC236}">
                    <a16:creationId xmlns:a16="http://schemas.microsoft.com/office/drawing/2014/main" id="{85F58FA6-709E-A3DA-F001-610B1A2EFA69}"/>
                  </a:ext>
                </a:extLst>
              </p:cNvPr>
              <p:cNvSpPr txBox="1"/>
              <p:nvPr/>
            </p:nvSpPr>
            <p:spPr>
              <a:xfrm>
                <a:off x="183244" y="22225"/>
                <a:ext cx="806275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07F676F-7BA4-9D6F-6223-3CEBD4C4CFEA}"/>
              </a:ext>
            </a:extLst>
          </p:cNvPr>
          <p:cNvSpPr txBox="1"/>
          <p:nvPr/>
        </p:nvSpPr>
        <p:spPr>
          <a:xfrm>
            <a:off x="2323034" y="3695444"/>
            <a:ext cx="6135166" cy="1784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7999" b="1">
                <a:solidFill>
                  <a:srgbClr val="5E60C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HELPDESK</a:t>
            </a:r>
            <a:endParaRPr lang="en-US" sz="4400" b="1">
              <a:solidFill>
                <a:srgbClr val="5E60CE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/>
            <a:r>
              <a:rPr lang="en-US" sz="3600" b="1">
                <a:solidFill>
                  <a:srgbClr val="1AD3B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Gestión de Tickets</a:t>
            </a:r>
            <a:endParaRPr lang="en-US" sz="6600" b="1">
              <a:solidFill>
                <a:srgbClr val="1AD3BB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6281013-7AAD-E9A4-F29C-4C87F934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88" r="12132"/>
          <a:stretch>
            <a:fillRect/>
          </a:stretch>
        </p:blipFill>
        <p:spPr>
          <a:xfrm>
            <a:off x="14948825" y="2898345"/>
            <a:ext cx="1559246" cy="159419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7D5887E-15C0-AC7C-DC3B-29D83C48B84D}"/>
              </a:ext>
            </a:extLst>
          </p:cNvPr>
          <p:cNvSpPr txBox="1"/>
          <p:nvPr/>
        </p:nvSpPr>
        <p:spPr>
          <a:xfrm>
            <a:off x="2350743" y="6598440"/>
            <a:ext cx="5369326" cy="214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Clr>
                <a:srgbClr val="5E60CE"/>
              </a:buClr>
            </a:pPr>
            <a:r>
              <a:rPr lang="en-US" sz="3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Gestionar </a:t>
            </a:r>
          </a:p>
          <a:p>
            <a:pPr marL="571500" indent="-571500" algn="l">
              <a:buClr>
                <a:srgbClr val="5E60CE"/>
              </a:buClr>
              <a:buFont typeface="Wingdings" panose="05000000000000000000" pitchFamily="2" charset="2"/>
              <a:buChar char="v"/>
            </a:pPr>
            <a:r>
              <a:rPr lang="en-US" sz="3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Incidencias</a:t>
            </a:r>
          </a:p>
          <a:p>
            <a:pPr marL="571500" indent="-571500" algn="l">
              <a:buClr>
                <a:srgbClr val="5E60CE"/>
              </a:buClr>
              <a:buFont typeface="Wingdings" panose="05000000000000000000" pitchFamily="2" charset="2"/>
              <a:buChar char="v"/>
            </a:pPr>
            <a:r>
              <a:rPr lang="en-US" sz="3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Reparaciones</a:t>
            </a:r>
          </a:p>
          <a:p>
            <a:pPr marL="571500" indent="-571500" algn="l">
              <a:lnSpc>
                <a:spcPts val="3769"/>
              </a:lnSpc>
              <a:buClr>
                <a:srgbClr val="5E60CE"/>
              </a:buClr>
              <a:buFont typeface="Wingdings" panose="05000000000000000000" pitchFamily="2" charset="2"/>
              <a:buChar char="v"/>
            </a:pPr>
            <a:endParaRPr lang="en-US" sz="3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" name="Gráfico 24" descr="Centro de llamadas">
            <a:extLst>
              <a:ext uri="{FF2B5EF4-FFF2-40B4-BE49-F238E27FC236}">
                <a16:creationId xmlns:a16="http://schemas.microsoft.com/office/drawing/2014/main" id="{7E551A79-ECBA-27D6-2067-4BE8B7034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08743" y="3778853"/>
            <a:ext cx="3276600" cy="3276600"/>
          </a:xfrm>
          <a:prstGeom prst="rect">
            <a:avLst/>
          </a:prstGeom>
        </p:spPr>
      </p:pic>
      <p:pic>
        <p:nvPicPr>
          <p:cNvPr id="27" name="Gráfico 26" descr="Teléfono en altavoz">
            <a:extLst>
              <a:ext uri="{FF2B5EF4-FFF2-40B4-BE49-F238E27FC236}">
                <a16:creationId xmlns:a16="http://schemas.microsoft.com/office/drawing/2014/main" id="{8426796A-6F24-D5A8-073A-7B9B0DCEA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0769" y="2738846"/>
            <a:ext cx="1942348" cy="1942348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FA86AFE9-98C6-A7AE-FEAA-5879718D6A41}"/>
              </a:ext>
            </a:extLst>
          </p:cNvPr>
          <p:cNvSpPr txBox="1"/>
          <p:nvPr/>
        </p:nvSpPr>
        <p:spPr>
          <a:xfrm>
            <a:off x="10434641" y="6798494"/>
            <a:ext cx="6740926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69"/>
              </a:lnSpc>
              <a:buClr>
                <a:srgbClr val="5E60CE"/>
              </a:buClr>
            </a:pPr>
            <a:r>
              <a:rPr lang="es-ES" sz="2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Cada </a:t>
            </a:r>
            <a:r>
              <a:rPr lang="es-ES" sz="2800">
                <a:solidFill>
                  <a:srgbClr val="1AD3BB"/>
                </a:solidFill>
                <a:latin typeface="Raleway"/>
                <a:ea typeface="Raleway"/>
                <a:cs typeface="Raleway"/>
                <a:sym typeface="Raleway"/>
              </a:rPr>
              <a:t>problema</a:t>
            </a:r>
            <a:r>
              <a:rPr lang="es-ES" sz="2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del cliente se convierte en un </a:t>
            </a:r>
            <a:r>
              <a:rPr lang="es-ES" sz="2800">
                <a:solidFill>
                  <a:srgbClr val="1AD3BB"/>
                </a:solidFill>
                <a:latin typeface="Raleway"/>
                <a:ea typeface="Raleway"/>
                <a:cs typeface="Raleway"/>
                <a:sym typeface="Raleway"/>
              </a:rPr>
              <a:t>ticket</a:t>
            </a:r>
            <a:r>
              <a:rPr lang="es-ES" sz="2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que se asigna a un técnico, con seguimiento hasta su resolución.</a:t>
            </a:r>
            <a:endParaRPr lang="en-US" sz="2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71500" indent="-571500" algn="l">
              <a:lnSpc>
                <a:spcPts val="3769"/>
              </a:lnSpc>
              <a:buClr>
                <a:srgbClr val="5E60CE"/>
              </a:buClr>
              <a:buFont typeface="Wingdings" panose="05000000000000000000" pitchFamily="2" charset="2"/>
              <a:buChar char="v"/>
            </a:pPr>
            <a:endParaRPr lang="en-US" sz="3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3158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426FD-2A52-610B-3770-35AE7274E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D4484C1-FECE-5CFE-25F2-65FB5CE3D35D}"/>
              </a:ext>
            </a:extLst>
          </p:cNvPr>
          <p:cNvSpPr txBox="1"/>
          <p:nvPr/>
        </p:nvSpPr>
        <p:spPr>
          <a:xfrm>
            <a:off x="1443100" y="1241445"/>
            <a:ext cx="16387700" cy="8474055"/>
          </a:xfrm>
          <a:prstGeom prst="rect">
            <a:avLst/>
          </a:prstGeom>
          <a:ln>
            <a:solidFill>
              <a:srgbClr val="5E60CE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BFA8054-6373-1E0E-D04A-E85D888AD35F}"/>
              </a:ext>
            </a:extLst>
          </p:cNvPr>
          <p:cNvGrpSpPr/>
          <p:nvPr/>
        </p:nvGrpSpPr>
        <p:grpSpPr>
          <a:xfrm>
            <a:off x="6553200" y="123425"/>
            <a:ext cx="10930696" cy="1812846"/>
            <a:chOff x="0" y="-28575"/>
            <a:chExt cx="693059" cy="47745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2F8EC60-0CBD-B2C4-B732-1D5CED13BCF4}"/>
                </a:ext>
              </a:extLst>
            </p:cNvPr>
            <p:cNvSpPr/>
            <p:nvPr/>
          </p:nvSpPr>
          <p:spPr>
            <a:xfrm>
              <a:off x="20428" y="2941"/>
              <a:ext cx="672631" cy="445941"/>
            </a:xfrm>
            <a:custGeom>
              <a:avLst/>
              <a:gdLst/>
              <a:ahLst/>
              <a:cxnLst/>
              <a:rect l="l" t="t" r="r" b="b"/>
              <a:pathLst>
                <a:path w="672631" h="445941">
                  <a:moveTo>
                    <a:pt x="0" y="0"/>
                  </a:moveTo>
                  <a:lnTo>
                    <a:pt x="672631" y="0"/>
                  </a:lnTo>
                  <a:lnTo>
                    <a:pt x="672631" y="445941"/>
                  </a:lnTo>
                  <a:lnTo>
                    <a:pt x="0" y="445941"/>
                  </a:lnTo>
                  <a:close/>
                </a:path>
              </a:pathLst>
            </a:custGeom>
            <a:solidFill>
              <a:srgbClr val="5E60CE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0D3D44E-3F60-8468-5205-8C6F97B3D2C1}"/>
                </a:ext>
              </a:extLst>
            </p:cNvPr>
            <p:cNvSpPr txBox="1"/>
            <p:nvPr/>
          </p:nvSpPr>
          <p:spPr>
            <a:xfrm>
              <a:off x="0" y="-28575"/>
              <a:ext cx="672631" cy="474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1AE58C56-496E-E54C-0414-E9484D6E912E}"/>
              </a:ext>
            </a:extLst>
          </p:cNvPr>
          <p:cNvSpPr txBox="1"/>
          <p:nvPr/>
        </p:nvSpPr>
        <p:spPr>
          <a:xfrm>
            <a:off x="8001000" y="1029848"/>
            <a:ext cx="8824235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0"/>
              </a:lnSpc>
              <a:spcBef>
                <a:spcPct val="0"/>
              </a:spcBef>
            </a:pPr>
            <a:r>
              <a:rPr lang="en-US" sz="6000">
                <a:solidFill>
                  <a:srgbClr val="EDEC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 panose="020B0604020202020204" charset="0"/>
                <a:ea typeface="Raleway Bold"/>
                <a:cs typeface="Raleway Bold"/>
                <a:sym typeface="Raleway Bold"/>
              </a:rPr>
              <a:t>PROPUESTA DE VALOR</a:t>
            </a:r>
          </a:p>
        </p:txBody>
      </p:sp>
      <p:grpSp>
        <p:nvGrpSpPr>
          <p:cNvPr id="12" name="Group 24">
            <a:extLst>
              <a:ext uri="{FF2B5EF4-FFF2-40B4-BE49-F238E27FC236}">
                <a16:creationId xmlns:a16="http://schemas.microsoft.com/office/drawing/2014/main" id="{C9C1079F-415A-AAD2-C50E-82B813F5482E}"/>
              </a:ext>
            </a:extLst>
          </p:cNvPr>
          <p:cNvGrpSpPr/>
          <p:nvPr/>
        </p:nvGrpSpPr>
        <p:grpSpPr>
          <a:xfrm>
            <a:off x="1905000" y="2923462"/>
            <a:ext cx="7214564" cy="6122093"/>
            <a:chOff x="0" y="0"/>
            <a:chExt cx="3010340" cy="3219965"/>
          </a:xfrm>
        </p:grpSpPr>
        <p:grpSp>
          <p:nvGrpSpPr>
            <p:cNvPr id="13" name="Group 25">
              <a:extLst>
                <a:ext uri="{FF2B5EF4-FFF2-40B4-BE49-F238E27FC236}">
                  <a16:creationId xmlns:a16="http://schemas.microsoft.com/office/drawing/2014/main" id="{0A0132A7-C9F2-26F6-72FA-4954E8D76621}"/>
                </a:ext>
              </a:extLst>
            </p:cNvPr>
            <p:cNvGrpSpPr/>
            <p:nvPr/>
          </p:nvGrpSpPr>
          <p:grpSpPr>
            <a:xfrm>
              <a:off x="0" y="0"/>
              <a:ext cx="2367520" cy="3219965"/>
              <a:chOff x="0" y="0"/>
              <a:chExt cx="873437" cy="1187926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414C7F7A-35DA-18E7-DF8B-FBA1A9354009}"/>
                  </a:ext>
                </a:extLst>
              </p:cNvPr>
              <p:cNvSpPr/>
              <p:nvPr/>
            </p:nvSpPr>
            <p:spPr>
              <a:xfrm>
                <a:off x="0" y="0"/>
                <a:ext cx="873437" cy="1187926"/>
              </a:xfrm>
              <a:custGeom>
                <a:avLst/>
                <a:gdLst/>
                <a:ahLst/>
                <a:cxnLst/>
                <a:rect l="l" t="t" r="r" b="b"/>
                <a:pathLst>
                  <a:path w="873437" h="1187926">
                    <a:moveTo>
                      <a:pt x="0" y="0"/>
                    </a:moveTo>
                    <a:lnTo>
                      <a:pt x="873437" y="0"/>
                    </a:lnTo>
                    <a:lnTo>
                      <a:pt x="873437" y="1187926"/>
                    </a:lnTo>
                    <a:lnTo>
                      <a:pt x="0" y="1187926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TextBox 27">
                <a:extLst>
                  <a:ext uri="{FF2B5EF4-FFF2-40B4-BE49-F238E27FC236}">
                    <a16:creationId xmlns:a16="http://schemas.microsoft.com/office/drawing/2014/main" id="{7B732DFE-6827-D2F2-CE51-1B987EB86A4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3437" cy="12165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4" name="Group 28">
              <a:extLst>
                <a:ext uri="{FF2B5EF4-FFF2-40B4-BE49-F238E27FC236}">
                  <a16:creationId xmlns:a16="http://schemas.microsoft.com/office/drawing/2014/main" id="{5AA21E1E-1E18-1F33-A007-14E4DF456C24}"/>
                </a:ext>
              </a:extLst>
            </p:cNvPr>
            <p:cNvGrpSpPr/>
            <p:nvPr/>
          </p:nvGrpSpPr>
          <p:grpSpPr>
            <a:xfrm rot="-5400000">
              <a:off x="1849538" y="1549897"/>
              <a:ext cx="1668587" cy="653016"/>
              <a:chOff x="183244" y="-11104"/>
              <a:chExt cx="1817259" cy="711200"/>
            </a:xfrm>
          </p:grpSpPr>
          <p:sp>
            <p:nvSpPr>
              <p:cNvPr id="15" name="Freeform 29">
                <a:extLst>
                  <a:ext uri="{FF2B5EF4-FFF2-40B4-BE49-F238E27FC236}">
                    <a16:creationId xmlns:a16="http://schemas.microsoft.com/office/drawing/2014/main" id="{98EFC229-F382-0DB8-6947-DA39535E7A74}"/>
                  </a:ext>
                </a:extLst>
              </p:cNvPr>
              <p:cNvSpPr/>
              <p:nvPr/>
            </p:nvSpPr>
            <p:spPr>
              <a:xfrm>
                <a:off x="827739" y="-11104"/>
                <a:ext cx="1172764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1172764" h="711200">
                    <a:moveTo>
                      <a:pt x="586382" y="711200"/>
                    </a:moveTo>
                    <a:lnTo>
                      <a:pt x="1172764" y="0"/>
                    </a:lnTo>
                    <a:lnTo>
                      <a:pt x="0" y="0"/>
                    </a:lnTo>
                    <a:lnTo>
                      <a:pt x="586382" y="71120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</p:sp>
          <p:sp>
            <p:nvSpPr>
              <p:cNvPr id="16" name="TextBox 30">
                <a:extLst>
                  <a:ext uri="{FF2B5EF4-FFF2-40B4-BE49-F238E27FC236}">
                    <a16:creationId xmlns:a16="http://schemas.microsoft.com/office/drawing/2014/main" id="{556C3020-7D11-2B8F-602F-0FB29EE05E22}"/>
                  </a:ext>
                </a:extLst>
              </p:cNvPr>
              <p:cNvSpPr txBox="1"/>
              <p:nvPr/>
            </p:nvSpPr>
            <p:spPr>
              <a:xfrm>
                <a:off x="183244" y="22225"/>
                <a:ext cx="806275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51846EA-7FEE-7329-3B2F-CD01B15242BA}"/>
              </a:ext>
            </a:extLst>
          </p:cNvPr>
          <p:cNvSpPr txBox="1"/>
          <p:nvPr/>
        </p:nvSpPr>
        <p:spPr>
          <a:xfrm>
            <a:off x="2093625" y="3699534"/>
            <a:ext cx="6135166" cy="1784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7999" b="1">
                <a:solidFill>
                  <a:srgbClr val="5E60C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INVENTARIO</a:t>
            </a:r>
            <a:endParaRPr lang="en-US" sz="4400" b="1">
              <a:solidFill>
                <a:srgbClr val="5E60CE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/>
            <a:r>
              <a:rPr lang="en-US" sz="3600" b="1">
                <a:solidFill>
                  <a:srgbClr val="1AD3B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Control en tiempo real</a:t>
            </a:r>
            <a:endParaRPr lang="en-US" sz="6600" b="1">
              <a:solidFill>
                <a:srgbClr val="1AD3BB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75E2FC5-2D70-E143-CDC5-5302D1AE8D1A}"/>
              </a:ext>
            </a:extLst>
          </p:cNvPr>
          <p:cNvSpPr txBox="1"/>
          <p:nvPr/>
        </p:nvSpPr>
        <p:spPr>
          <a:xfrm>
            <a:off x="2350743" y="6598440"/>
            <a:ext cx="5369326" cy="214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Clr>
                <a:srgbClr val="5E60CE"/>
              </a:buClr>
            </a:pPr>
            <a:r>
              <a:rPr lang="en-US" sz="3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Benieficios </a:t>
            </a:r>
          </a:p>
          <a:p>
            <a:pPr marL="571500" indent="-571500" algn="l">
              <a:buClr>
                <a:srgbClr val="5E60CE"/>
              </a:buClr>
              <a:buFont typeface="Wingdings" panose="05000000000000000000" pitchFamily="2" charset="2"/>
              <a:buChar char="v"/>
            </a:pPr>
            <a:r>
              <a:rPr lang="en-US" sz="3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Menos error humano</a:t>
            </a:r>
          </a:p>
          <a:p>
            <a:pPr marL="571500" indent="-571500" algn="l">
              <a:buClr>
                <a:srgbClr val="5E60CE"/>
              </a:buClr>
              <a:buFont typeface="Wingdings" panose="05000000000000000000" pitchFamily="2" charset="2"/>
              <a:buChar char="v"/>
            </a:pPr>
            <a:r>
              <a:rPr lang="en-US" sz="3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Trazabilidad</a:t>
            </a:r>
          </a:p>
          <a:p>
            <a:pPr marL="571500" indent="-571500" algn="l">
              <a:lnSpc>
                <a:spcPts val="3769"/>
              </a:lnSpc>
              <a:buClr>
                <a:srgbClr val="5E60CE"/>
              </a:buClr>
              <a:buFont typeface="Wingdings" panose="05000000000000000000" pitchFamily="2" charset="2"/>
              <a:buChar char="v"/>
            </a:pPr>
            <a:endParaRPr lang="en-US" sz="3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D9CD604A-2962-3FA9-B415-54DA11A8825B}"/>
              </a:ext>
            </a:extLst>
          </p:cNvPr>
          <p:cNvSpPr txBox="1"/>
          <p:nvPr/>
        </p:nvSpPr>
        <p:spPr>
          <a:xfrm>
            <a:off x="10434641" y="6798494"/>
            <a:ext cx="6740926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69"/>
              </a:lnSpc>
              <a:buClr>
                <a:srgbClr val="5E60CE"/>
              </a:buClr>
            </a:pPr>
            <a:r>
              <a:rPr lang="es-ES" sz="2800">
                <a:solidFill>
                  <a:srgbClr val="1AD3BB"/>
                </a:solidFill>
                <a:latin typeface="Raleway"/>
                <a:ea typeface="Raleway"/>
                <a:cs typeface="Raleway"/>
                <a:sym typeface="Raleway"/>
              </a:rPr>
              <a:t>Resuelve</a:t>
            </a:r>
            <a:r>
              <a:rPr lang="es-ES" sz="2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descontrol en el inventario y aporta una operativa moderna en el taller como en la tienda. </a:t>
            </a:r>
          </a:p>
          <a:p>
            <a:pPr>
              <a:lnSpc>
                <a:spcPts val="3769"/>
              </a:lnSpc>
              <a:buClr>
                <a:srgbClr val="5E60CE"/>
              </a:buClr>
            </a:pPr>
            <a:r>
              <a:rPr lang="es-ES" sz="2800">
                <a:solidFill>
                  <a:srgbClr val="1AD3BB"/>
                </a:solidFill>
                <a:latin typeface="Raleway"/>
                <a:ea typeface="Raleway"/>
                <a:cs typeface="Raleway"/>
                <a:sym typeface="Raleway"/>
              </a:rPr>
              <a:t>Garantiza</a:t>
            </a:r>
            <a:r>
              <a:rPr lang="es-ES" sz="2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que el negocio pueda crecer sin perder control sobre sus recursos.</a:t>
            </a:r>
            <a:endParaRPr lang="en-US" sz="2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71500" indent="-571500" algn="l">
              <a:lnSpc>
                <a:spcPts val="3769"/>
              </a:lnSpc>
              <a:buClr>
                <a:srgbClr val="5E60CE"/>
              </a:buClr>
              <a:buFont typeface="Wingdings" panose="05000000000000000000" pitchFamily="2" charset="2"/>
              <a:buChar char="v"/>
            </a:pPr>
            <a:endParaRPr lang="en-US" sz="3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3E1F01D-CBDD-F7F8-B1D1-A043BBD6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117" y="2442473"/>
            <a:ext cx="2991267" cy="1409897"/>
          </a:xfrm>
          <a:prstGeom prst="rect">
            <a:avLst/>
          </a:prstGeom>
        </p:spPr>
      </p:pic>
      <p:pic>
        <p:nvPicPr>
          <p:cNvPr id="5" name="Gráfico 4" descr="Caja">
            <a:extLst>
              <a:ext uri="{FF2B5EF4-FFF2-40B4-BE49-F238E27FC236}">
                <a16:creationId xmlns:a16="http://schemas.microsoft.com/office/drawing/2014/main" id="{51B8293F-6352-85A4-C3E6-6184DC53C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7755" y="3430613"/>
            <a:ext cx="3079553" cy="3079553"/>
          </a:xfrm>
          <a:prstGeom prst="rect">
            <a:avLst/>
          </a:prstGeom>
        </p:spPr>
      </p:pic>
      <p:pic>
        <p:nvPicPr>
          <p:cNvPr id="7" name="Gráfico 6" descr="Carrito de compras">
            <a:extLst>
              <a:ext uri="{FF2B5EF4-FFF2-40B4-BE49-F238E27FC236}">
                <a16:creationId xmlns:a16="http://schemas.microsoft.com/office/drawing/2014/main" id="{40237E05-1118-F72A-AB33-C341961E6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376061">
            <a:off x="8835890" y="2746443"/>
            <a:ext cx="1703545" cy="17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1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1DA5-7E5A-F393-722F-98F54A784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4">
            <a:extLst>
              <a:ext uri="{FF2B5EF4-FFF2-40B4-BE49-F238E27FC236}">
                <a16:creationId xmlns:a16="http://schemas.microsoft.com/office/drawing/2014/main" id="{97F34434-ADC6-CF89-875E-2E25AB202589}"/>
              </a:ext>
            </a:extLst>
          </p:cNvPr>
          <p:cNvSpPr txBox="1"/>
          <p:nvPr/>
        </p:nvSpPr>
        <p:spPr>
          <a:xfrm>
            <a:off x="5115054" y="2307123"/>
            <a:ext cx="8863373" cy="67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6000" b="1">
                <a:solidFill>
                  <a:srgbClr val="1AD3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rPr>
              <a:t>FLUJO DEL PROYECTO</a:t>
            </a:r>
          </a:p>
        </p:txBody>
      </p:sp>
      <p:grpSp>
        <p:nvGrpSpPr>
          <p:cNvPr id="47" name="Group 5">
            <a:extLst>
              <a:ext uri="{FF2B5EF4-FFF2-40B4-BE49-F238E27FC236}">
                <a16:creationId xmlns:a16="http://schemas.microsoft.com/office/drawing/2014/main" id="{C6B08D18-1BDC-3DBF-3DEC-A56A37D8747B}"/>
              </a:ext>
            </a:extLst>
          </p:cNvPr>
          <p:cNvGrpSpPr/>
          <p:nvPr/>
        </p:nvGrpSpPr>
        <p:grpSpPr>
          <a:xfrm>
            <a:off x="8915400" y="547190"/>
            <a:ext cx="8492790" cy="1113726"/>
            <a:chOff x="0" y="0"/>
            <a:chExt cx="2930002" cy="593205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A2E6564F-87AC-19B1-D962-DE13EC97F9E8}"/>
                </a:ext>
              </a:extLst>
            </p:cNvPr>
            <p:cNvSpPr/>
            <p:nvPr/>
          </p:nvSpPr>
          <p:spPr>
            <a:xfrm>
              <a:off x="0" y="0"/>
              <a:ext cx="2930002" cy="593205"/>
            </a:xfrm>
            <a:custGeom>
              <a:avLst/>
              <a:gdLst/>
              <a:ahLst/>
              <a:cxnLst/>
              <a:rect l="l" t="t" r="r" b="b"/>
              <a:pathLst>
                <a:path w="2930002" h="593205">
                  <a:moveTo>
                    <a:pt x="0" y="0"/>
                  </a:moveTo>
                  <a:lnTo>
                    <a:pt x="2930002" y="0"/>
                  </a:lnTo>
                  <a:lnTo>
                    <a:pt x="2930002" y="593205"/>
                  </a:lnTo>
                  <a:lnTo>
                    <a:pt x="0" y="593205"/>
                  </a:lnTo>
                  <a:close/>
                </a:path>
              </a:pathLst>
            </a:custGeom>
            <a:solidFill>
              <a:srgbClr val="5E60CE"/>
            </a:solidFill>
          </p:spPr>
        </p:sp>
        <p:sp>
          <p:nvSpPr>
            <p:cNvPr id="49" name="TextBox 7">
              <a:extLst>
                <a:ext uri="{FF2B5EF4-FFF2-40B4-BE49-F238E27FC236}">
                  <a16:creationId xmlns:a16="http://schemas.microsoft.com/office/drawing/2014/main" id="{EAED5207-B569-EBF6-8B3A-1DCDDA34856D}"/>
                </a:ext>
              </a:extLst>
            </p:cNvPr>
            <p:cNvSpPr txBox="1"/>
            <p:nvPr/>
          </p:nvSpPr>
          <p:spPr>
            <a:xfrm>
              <a:off x="0" y="-28575"/>
              <a:ext cx="2930002" cy="621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0" name="TextBox 37"/>
          <p:cNvSpPr txBox="1"/>
          <p:nvPr/>
        </p:nvSpPr>
        <p:spPr>
          <a:xfrm>
            <a:off x="2535999" y="2876247"/>
            <a:ext cx="8049026" cy="5175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s-ES" sz="2800" b="1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>
              <a:lnSpc>
                <a:spcPct val="150000"/>
              </a:lnSpc>
            </a:pPr>
            <a:r>
              <a:rPr lang="es-ES" sz="2800" b="1">
                <a:latin typeface="Gisha" panose="020B0502040204020203" pitchFamily="34" charset="-79"/>
                <a:cs typeface="Gisha" panose="020B0502040204020203" pitchFamily="34" charset="-79"/>
              </a:rPr>
              <a:t>Cobertura de necesidades críticas</a:t>
            </a:r>
          </a:p>
          <a:p>
            <a:pPr>
              <a:lnSpc>
                <a:spcPct val="150000"/>
              </a:lnSpc>
            </a:pPr>
            <a:r>
              <a:rPr lang="es-ES" sz="2200">
                <a:latin typeface="Gisha" panose="020B0502040204020203" pitchFamily="34" charset="-79"/>
                <a:cs typeface="Gisha" panose="020B0502040204020203" pitchFamily="34" charset="-79"/>
              </a:rPr>
              <a:t>TPV, Empleados, Compras/Ventas y Facturación.</a:t>
            </a:r>
          </a:p>
          <a:p>
            <a:pPr>
              <a:lnSpc>
                <a:spcPct val="150000"/>
              </a:lnSpc>
            </a:pPr>
            <a:endParaRPr lang="es-ES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>
              <a:lnSpc>
                <a:spcPct val="150000"/>
              </a:lnSpc>
            </a:pPr>
            <a:r>
              <a:rPr lang="es-ES" sz="2800" b="1">
                <a:latin typeface="Gisha" panose="020B0502040204020203" pitchFamily="34" charset="-79"/>
                <a:cs typeface="Gisha" panose="020B0502040204020203" pitchFamily="34" charset="-79"/>
              </a:rPr>
              <a:t>Valor añadido</a:t>
            </a:r>
          </a:p>
          <a:p>
            <a:pPr>
              <a:lnSpc>
                <a:spcPct val="150000"/>
              </a:lnSpc>
            </a:pPr>
            <a:r>
              <a:rPr lang="es-ES" sz="2200">
                <a:latin typeface="Gisha" panose="020B0502040204020203" pitchFamily="34" charset="-79"/>
                <a:cs typeface="Gisha" panose="020B0502040204020203" pitchFamily="34" charset="-79"/>
              </a:rPr>
              <a:t>Helpdesk / Gestión de Tickets</a:t>
            </a:r>
          </a:p>
          <a:p>
            <a:pPr>
              <a:lnSpc>
                <a:spcPct val="150000"/>
              </a:lnSpc>
            </a:pPr>
            <a:r>
              <a:rPr lang="es-ES" sz="2200">
                <a:latin typeface="Gisha" panose="020B0502040204020203" pitchFamily="34" charset="-79"/>
                <a:cs typeface="Gisha" panose="020B0502040204020203" pitchFamily="34" charset="-79"/>
              </a:rPr>
              <a:t>Inventario + Código de Barras</a:t>
            </a:r>
          </a:p>
          <a:p>
            <a:pPr>
              <a:lnSpc>
                <a:spcPct val="150000"/>
              </a:lnSpc>
            </a:pPr>
            <a:endParaRPr lang="es-ES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>
              <a:lnSpc>
                <a:spcPct val="150000"/>
              </a:lnSpc>
            </a:pPr>
            <a:r>
              <a:rPr lang="es-ES" sz="2800" b="1">
                <a:latin typeface="Gisha" panose="020B0502040204020203" pitchFamily="34" charset="-79"/>
                <a:cs typeface="Gisha" panose="020B0502040204020203" pitchFamily="34" charset="-79"/>
              </a:rPr>
              <a:t>Crecimiento sostenible</a:t>
            </a:r>
          </a:p>
          <a:p>
            <a:pPr>
              <a:lnSpc>
                <a:spcPct val="150000"/>
              </a:lnSpc>
            </a:pPr>
            <a:r>
              <a:rPr lang="es-ES" sz="2200">
                <a:latin typeface="Gisha" panose="020B0502040204020203" pitchFamily="34" charset="-79"/>
                <a:cs typeface="Gisha" panose="020B0502040204020203" pitchFamily="34" charset="-79"/>
              </a:rPr>
              <a:t>Solutions lista para competir en un mercado digitalizado.</a:t>
            </a:r>
          </a:p>
        </p:txBody>
      </p:sp>
      <p:sp>
        <p:nvSpPr>
          <p:cNvPr id="63" name="Freeform 9">
            <a:extLst>
              <a:ext uri="{FF2B5EF4-FFF2-40B4-BE49-F238E27FC236}">
                <a16:creationId xmlns:a16="http://schemas.microsoft.com/office/drawing/2014/main" id="{7A02B65F-4822-6E31-3AAD-683421B27B07}"/>
              </a:ext>
            </a:extLst>
          </p:cNvPr>
          <p:cNvSpPr/>
          <p:nvPr/>
        </p:nvSpPr>
        <p:spPr>
          <a:xfrm>
            <a:off x="11686139" y="4214528"/>
            <a:ext cx="4051297" cy="3765349"/>
          </a:xfrm>
          <a:custGeom>
            <a:avLst/>
            <a:gdLst/>
            <a:ahLst/>
            <a:cxnLst/>
            <a:rect l="l" t="t" r="r" b="b"/>
            <a:pathLst>
              <a:path w="1385785" h="1460118">
                <a:moveTo>
                  <a:pt x="0" y="0"/>
                </a:moveTo>
                <a:lnTo>
                  <a:pt x="1385784" y="0"/>
                </a:lnTo>
                <a:lnTo>
                  <a:pt x="1385784" y="1460118"/>
                </a:lnTo>
                <a:lnTo>
                  <a:pt x="0" y="146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8" name="TextBox 39">
            <a:extLst>
              <a:ext uri="{FF2B5EF4-FFF2-40B4-BE49-F238E27FC236}">
                <a16:creationId xmlns:a16="http://schemas.microsoft.com/office/drawing/2014/main" id="{004D30FC-8DAA-51E7-6AD2-A143B77C3C97}"/>
              </a:ext>
            </a:extLst>
          </p:cNvPr>
          <p:cNvSpPr txBox="1"/>
          <p:nvPr/>
        </p:nvSpPr>
        <p:spPr>
          <a:xfrm>
            <a:off x="11953857" y="6289435"/>
            <a:ext cx="655737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4800" b="1">
                <a:solidFill>
                  <a:srgbClr val="7030A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  <a:endParaRPr lang="en-US" sz="4400" b="1">
              <a:solidFill>
                <a:srgbClr val="7030A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55" name="TextBox 42">
            <a:extLst>
              <a:ext uri="{FF2B5EF4-FFF2-40B4-BE49-F238E27FC236}">
                <a16:creationId xmlns:a16="http://schemas.microsoft.com/office/drawing/2014/main" id="{20A3769E-4C9B-1628-48EC-58934B30742A}"/>
              </a:ext>
            </a:extLst>
          </p:cNvPr>
          <p:cNvSpPr txBox="1"/>
          <p:nvPr/>
        </p:nvSpPr>
        <p:spPr>
          <a:xfrm>
            <a:off x="9352271" y="7000463"/>
            <a:ext cx="416904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b="1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2400" b="1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CONSOLIDACIÓN</a:t>
            </a:r>
          </a:p>
        </p:txBody>
      </p:sp>
      <p:sp>
        <p:nvSpPr>
          <p:cNvPr id="64" name="TextBox 39">
            <a:extLst>
              <a:ext uri="{FF2B5EF4-FFF2-40B4-BE49-F238E27FC236}">
                <a16:creationId xmlns:a16="http://schemas.microsoft.com/office/drawing/2014/main" id="{29014D42-6064-7AAE-5FE7-94B9AE69D8F5}"/>
              </a:ext>
            </a:extLst>
          </p:cNvPr>
          <p:cNvSpPr txBox="1"/>
          <p:nvPr/>
        </p:nvSpPr>
        <p:spPr>
          <a:xfrm>
            <a:off x="12405611" y="3773594"/>
            <a:ext cx="2993293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2400" b="1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INICIAL</a:t>
            </a:r>
            <a:endParaRPr lang="en-US" sz="2000" b="1"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5" name="TextBox 39">
            <a:extLst>
              <a:ext uri="{FF2B5EF4-FFF2-40B4-BE49-F238E27FC236}">
                <a16:creationId xmlns:a16="http://schemas.microsoft.com/office/drawing/2014/main" id="{6D8554A9-91F9-6F10-38C8-7C5606145C29}"/>
              </a:ext>
            </a:extLst>
          </p:cNvPr>
          <p:cNvSpPr txBox="1"/>
          <p:nvPr/>
        </p:nvSpPr>
        <p:spPr>
          <a:xfrm>
            <a:off x="13902258" y="7204642"/>
            <a:ext cx="3352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b="1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2400" b="1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OPTIMIZACIÓN</a:t>
            </a:r>
          </a:p>
        </p:txBody>
      </p:sp>
      <p:sp>
        <p:nvSpPr>
          <p:cNvPr id="67" name="TextBox 39">
            <a:extLst>
              <a:ext uri="{FF2B5EF4-FFF2-40B4-BE49-F238E27FC236}">
                <a16:creationId xmlns:a16="http://schemas.microsoft.com/office/drawing/2014/main" id="{18515791-416A-9BB3-B5FB-C34EFBDEBB7F}"/>
              </a:ext>
            </a:extLst>
          </p:cNvPr>
          <p:cNvSpPr txBox="1"/>
          <p:nvPr/>
        </p:nvSpPr>
        <p:spPr>
          <a:xfrm>
            <a:off x="14609179" y="6651904"/>
            <a:ext cx="655737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4400" b="1">
                <a:solidFill>
                  <a:srgbClr val="7030A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id="66" name="TextBox 39">
            <a:extLst>
              <a:ext uri="{FF2B5EF4-FFF2-40B4-BE49-F238E27FC236}">
                <a16:creationId xmlns:a16="http://schemas.microsoft.com/office/drawing/2014/main" id="{7D44F17B-6222-3B49-5221-341F411B5022}"/>
              </a:ext>
            </a:extLst>
          </p:cNvPr>
          <p:cNvSpPr txBox="1"/>
          <p:nvPr/>
        </p:nvSpPr>
        <p:spPr>
          <a:xfrm>
            <a:off x="13604207" y="4517169"/>
            <a:ext cx="655737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5400" b="1">
                <a:solidFill>
                  <a:srgbClr val="7030A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  <a:endParaRPr lang="en-US" sz="4800" b="1">
              <a:solidFill>
                <a:srgbClr val="7030A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69" name="Freeform 43">
            <a:extLst>
              <a:ext uri="{FF2B5EF4-FFF2-40B4-BE49-F238E27FC236}">
                <a16:creationId xmlns:a16="http://schemas.microsoft.com/office/drawing/2014/main" id="{4CE97EDE-4829-63AD-A2B0-5781B56B7B3C}"/>
              </a:ext>
            </a:extLst>
          </p:cNvPr>
          <p:cNvSpPr/>
          <p:nvPr/>
        </p:nvSpPr>
        <p:spPr>
          <a:xfrm rot="16200000">
            <a:off x="1541489" y="3280617"/>
            <a:ext cx="807614" cy="489762"/>
          </a:xfrm>
          <a:custGeom>
            <a:avLst/>
            <a:gdLst/>
            <a:ahLst/>
            <a:cxnLst/>
            <a:rect l="l" t="t" r="r" b="b"/>
            <a:pathLst>
              <a:path w="1172764" h="711200">
                <a:moveTo>
                  <a:pt x="586382" y="711200"/>
                </a:moveTo>
                <a:lnTo>
                  <a:pt x="1172764" y="0"/>
                </a:lnTo>
                <a:lnTo>
                  <a:pt x="0" y="0"/>
                </a:lnTo>
                <a:lnTo>
                  <a:pt x="586382" y="711200"/>
                </a:lnTo>
                <a:close/>
              </a:path>
            </a:pathLst>
          </a:custGeom>
          <a:solidFill>
            <a:srgbClr val="1AD3BB"/>
          </a:solidFill>
        </p:spPr>
      </p:sp>
      <p:sp>
        <p:nvSpPr>
          <p:cNvPr id="70" name="Freeform 43">
            <a:extLst>
              <a:ext uri="{FF2B5EF4-FFF2-40B4-BE49-F238E27FC236}">
                <a16:creationId xmlns:a16="http://schemas.microsoft.com/office/drawing/2014/main" id="{257C16B4-4A51-0489-1998-0F026CCC9D27}"/>
              </a:ext>
            </a:extLst>
          </p:cNvPr>
          <p:cNvSpPr/>
          <p:nvPr/>
        </p:nvSpPr>
        <p:spPr>
          <a:xfrm rot="16200000">
            <a:off x="1562754" y="5036557"/>
            <a:ext cx="807614" cy="489762"/>
          </a:xfrm>
          <a:custGeom>
            <a:avLst/>
            <a:gdLst/>
            <a:ahLst/>
            <a:cxnLst/>
            <a:rect l="l" t="t" r="r" b="b"/>
            <a:pathLst>
              <a:path w="1172764" h="711200">
                <a:moveTo>
                  <a:pt x="586382" y="711200"/>
                </a:moveTo>
                <a:lnTo>
                  <a:pt x="1172764" y="0"/>
                </a:lnTo>
                <a:lnTo>
                  <a:pt x="0" y="0"/>
                </a:lnTo>
                <a:lnTo>
                  <a:pt x="586382" y="711200"/>
                </a:lnTo>
                <a:close/>
              </a:path>
            </a:pathLst>
          </a:custGeom>
          <a:solidFill>
            <a:srgbClr val="1AD3BB"/>
          </a:solidFill>
        </p:spPr>
      </p:sp>
      <p:sp>
        <p:nvSpPr>
          <p:cNvPr id="71" name="Freeform 43">
            <a:extLst>
              <a:ext uri="{FF2B5EF4-FFF2-40B4-BE49-F238E27FC236}">
                <a16:creationId xmlns:a16="http://schemas.microsoft.com/office/drawing/2014/main" id="{AD5F67D1-9A1C-C97C-BEA4-1F808358AE39}"/>
              </a:ext>
            </a:extLst>
          </p:cNvPr>
          <p:cNvSpPr/>
          <p:nvPr/>
        </p:nvSpPr>
        <p:spPr>
          <a:xfrm rot="16200000">
            <a:off x="1562754" y="6959761"/>
            <a:ext cx="807614" cy="489762"/>
          </a:xfrm>
          <a:custGeom>
            <a:avLst/>
            <a:gdLst/>
            <a:ahLst/>
            <a:cxnLst/>
            <a:rect l="l" t="t" r="r" b="b"/>
            <a:pathLst>
              <a:path w="1172764" h="711200">
                <a:moveTo>
                  <a:pt x="586382" y="711200"/>
                </a:moveTo>
                <a:lnTo>
                  <a:pt x="1172764" y="0"/>
                </a:lnTo>
                <a:lnTo>
                  <a:pt x="0" y="0"/>
                </a:lnTo>
                <a:lnTo>
                  <a:pt x="586382" y="711200"/>
                </a:lnTo>
                <a:close/>
              </a:path>
            </a:pathLst>
          </a:custGeom>
          <a:solidFill>
            <a:srgbClr val="1AD3BB"/>
          </a:solidFill>
        </p:spPr>
      </p:sp>
      <p:sp>
        <p:nvSpPr>
          <p:cNvPr id="72" name="TextBox 4">
            <a:extLst>
              <a:ext uri="{FF2B5EF4-FFF2-40B4-BE49-F238E27FC236}">
                <a16:creationId xmlns:a16="http://schemas.microsoft.com/office/drawing/2014/main" id="{B1EEDB60-D105-E236-8B02-3449759732D2}"/>
              </a:ext>
            </a:extLst>
          </p:cNvPr>
          <p:cNvSpPr txBox="1"/>
          <p:nvPr/>
        </p:nvSpPr>
        <p:spPr>
          <a:xfrm>
            <a:off x="1443100" y="1241445"/>
            <a:ext cx="16387700" cy="8474055"/>
          </a:xfrm>
          <a:prstGeom prst="rect">
            <a:avLst/>
          </a:prstGeom>
          <a:ln>
            <a:solidFill>
              <a:srgbClr val="5E60CE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50" name="TextBox 11">
            <a:extLst>
              <a:ext uri="{FF2B5EF4-FFF2-40B4-BE49-F238E27FC236}">
                <a16:creationId xmlns:a16="http://schemas.microsoft.com/office/drawing/2014/main" id="{40D93725-16CE-0690-37BF-4B3037C4F6FA}"/>
              </a:ext>
            </a:extLst>
          </p:cNvPr>
          <p:cNvSpPr txBox="1"/>
          <p:nvPr/>
        </p:nvSpPr>
        <p:spPr>
          <a:xfrm>
            <a:off x="9807253" y="543561"/>
            <a:ext cx="6709084" cy="1152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EDEC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  <a:ea typeface="Glacial Indifference"/>
                <a:cs typeface="Glacial Indifference"/>
                <a:sym typeface="Glacial Indifference"/>
              </a:rPr>
              <a:t>ESTRATEGIA</a:t>
            </a:r>
          </a:p>
        </p:txBody>
      </p:sp>
    </p:spTree>
    <p:extLst>
      <p:ext uri="{BB962C8B-B14F-4D97-AF65-F5344CB8AC3E}">
        <p14:creationId xmlns:p14="http://schemas.microsoft.com/office/powerpoint/2010/main" val="92525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5">
            <a:extLst>
              <a:ext uri="{FF2B5EF4-FFF2-40B4-BE49-F238E27FC236}">
                <a16:creationId xmlns:a16="http://schemas.microsoft.com/office/drawing/2014/main" id="{D2921AC1-570F-19B0-3CFC-B99438982925}"/>
              </a:ext>
            </a:extLst>
          </p:cNvPr>
          <p:cNvGrpSpPr/>
          <p:nvPr/>
        </p:nvGrpSpPr>
        <p:grpSpPr>
          <a:xfrm>
            <a:off x="9372600" y="2634892"/>
            <a:ext cx="8007881" cy="6458525"/>
            <a:chOff x="0" y="0"/>
            <a:chExt cx="873437" cy="1187926"/>
          </a:xfrm>
        </p:grpSpPr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88CB185-742C-2AC2-D62B-B8E48980D1B2}"/>
                </a:ext>
              </a:extLst>
            </p:cNvPr>
            <p:cNvSpPr/>
            <p:nvPr/>
          </p:nvSpPr>
          <p:spPr>
            <a:xfrm>
              <a:off x="0" y="0"/>
              <a:ext cx="873437" cy="1187926"/>
            </a:xfrm>
            <a:custGeom>
              <a:avLst/>
              <a:gdLst/>
              <a:ahLst/>
              <a:cxnLst/>
              <a:rect l="l" t="t" r="r" b="b"/>
              <a:pathLst>
                <a:path w="873437" h="1187926">
                  <a:moveTo>
                    <a:pt x="0" y="0"/>
                  </a:moveTo>
                  <a:lnTo>
                    <a:pt x="873437" y="0"/>
                  </a:lnTo>
                  <a:lnTo>
                    <a:pt x="873437" y="1187926"/>
                  </a:lnTo>
                  <a:lnTo>
                    <a:pt x="0" y="1187926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9CCE8A14-BECE-6F91-4022-2A8E597F7B6C}"/>
                </a:ext>
              </a:extLst>
            </p:cNvPr>
            <p:cNvSpPr txBox="1"/>
            <p:nvPr/>
          </p:nvSpPr>
          <p:spPr>
            <a:xfrm>
              <a:off x="0" y="-28575"/>
              <a:ext cx="873437" cy="1216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5">
            <a:extLst>
              <a:ext uri="{FF2B5EF4-FFF2-40B4-BE49-F238E27FC236}">
                <a16:creationId xmlns:a16="http://schemas.microsoft.com/office/drawing/2014/main" id="{5102F94F-BE47-9BD6-37BC-D570AE92055C}"/>
              </a:ext>
            </a:extLst>
          </p:cNvPr>
          <p:cNvGrpSpPr/>
          <p:nvPr/>
        </p:nvGrpSpPr>
        <p:grpSpPr>
          <a:xfrm>
            <a:off x="907519" y="2767098"/>
            <a:ext cx="7127881" cy="6306817"/>
            <a:chOff x="0" y="0"/>
            <a:chExt cx="873437" cy="1187926"/>
          </a:xfrm>
          <a:solidFill>
            <a:schemeClr val="bg2">
              <a:lumMod val="90000"/>
            </a:schemeClr>
          </a:solidFill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B57FCC5-C65F-0AF2-C530-FAD148B1B1B5}"/>
                </a:ext>
              </a:extLst>
            </p:cNvPr>
            <p:cNvSpPr/>
            <p:nvPr/>
          </p:nvSpPr>
          <p:spPr>
            <a:xfrm>
              <a:off x="0" y="0"/>
              <a:ext cx="873437" cy="1187926"/>
            </a:xfrm>
            <a:custGeom>
              <a:avLst/>
              <a:gdLst/>
              <a:ahLst/>
              <a:cxnLst/>
              <a:rect l="l" t="t" r="r" b="b"/>
              <a:pathLst>
                <a:path w="873437" h="1187926">
                  <a:moveTo>
                    <a:pt x="0" y="0"/>
                  </a:moveTo>
                  <a:lnTo>
                    <a:pt x="873437" y="0"/>
                  </a:lnTo>
                  <a:lnTo>
                    <a:pt x="873437" y="1187926"/>
                  </a:lnTo>
                  <a:lnTo>
                    <a:pt x="0" y="118792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C49943-4E9D-4C09-4F7C-1AD146900609}"/>
                </a:ext>
              </a:extLst>
            </p:cNvPr>
            <p:cNvSpPr txBox="1"/>
            <p:nvPr/>
          </p:nvSpPr>
          <p:spPr>
            <a:xfrm>
              <a:off x="0" y="-28575"/>
              <a:ext cx="873437" cy="121650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4">
            <a:extLst>
              <a:ext uri="{FF2B5EF4-FFF2-40B4-BE49-F238E27FC236}">
                <a16:creationId xmlns:a16="http://schemas.microsoft.com/office/drawing/2014/main" id="{1B0F146F-A325-CC11-D55C-2A0E9CCAAA2D}"/>
              </a:ext>
            </a:extLst>
          </p:cNvPr>
          <p:cNvSpPr txBox="1"/>
          <p:nvPr/>
        </p:nvSpPr>
        <p:spPr>
          <a:xfrm>
            <a:off x="1443100" y="1866900"/>
            <a:ext cx="15092300" cy="7620000"/>
          </a:xfrm>
          <a:prstGeom prst="rect">
            <a:avLst/>
          </a:prstGeom>
          <a:ln>
            <a:solidFill>
              <a:srgbClr val="5E60CE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43100" y="2033930"/>
            <a:ext cx="15401801" cy="67755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E252D27-3CFB-9512-1797-31E11E811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9" y="-466246"/>
            <a:ext cx="4630422" cy="3086948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7046B2EC-2764-6597-D641-4CE2D0C5A92E}"/>
              </a:ext>
            </a:extLst>
          </p:cNvPr>
          <p:cNvGrpSpPr/>
          <p:nvPr/>
        </p:nvGrpSpPr>
        <p:grpSpPr>
          <a:xfrm>
            <a:off x="7820891" y="800100"/>
            <a:ext cx="8181109" cy="1623663"/>
            <a:chOff x="0" y="0"/>
            <a:chExt cx="2930002" cy="593205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F605028-F493-B265-8861-1E3B12CDEC45}"/>
                </a:ext>
              </a:extLst>
            </p:cNvPr>
            <p:cNvSpPr/>
            <p:nvPr/>
          </p:nvSpPr>
          <p:spPr>
            <a:xfrm>
              <a:off x="0" y="0"/>
              <a:ext cx="2930002" cy="593205"/>
            </a:xfrm>
            <a:custGeom>
              <a:avLst/>
              <a:gdLst/>
              <a:ahLst/>
              <a:cxnLst/>
              <a:rect l="l" t="t" r="r" b="b"/>
              <a:pathLst>
                <a:path w="2930002" h="593205">
                  <a:moveTo>
                    <a:pt x="0" y="0"/>
                  </a:moveTo>
                  <a:lnTo>
                    <a:pt x="2930002" y="0"/>
                  </a:lnTo>
                  <a:lnTo>
                    <a:pt x="2930002" y="593205"/>
                  </a:lnTo>
                  <a:lnTo>
                    <a:pt x="0" y="593205"/>
                  </a:lnTo>
                  <a:close/>
                </a:path>
              </a:pathLst>
            </a:custGeom>
            <a:solidFill>
              <a:srgbClr val="5E60CE"/>
            </a:solidFill>
          </p:spPr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60C0F33B-07EE-66B4-7402-16FA2B85886B}"/>
                </a:ext>
              </a:extLst>
            </p:cNvPr>
            <p:cNvSpPr txBox="1"/>
            <p:nvPr/>
          </p:nvSpPr>
          <p:spPr>
            <a:xfrm>
              <a:off x="0" y="-28575"/>
              <a:ext cx="2930002" cy="621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2B2BA37D-2FB1-26BA-4DB5-66325FBEB3C1}"/>
              </a:ext>
            </a:extLst>
          </p:cNvPr>
          <p:cNvSpPr txBox="1"/>
          <p:nvPr/>
        </p:nvSpPr>
        <p:spPr>
          <a:xfrm>
            <a:off x="8229600" y="1046055"/>
            <a:ext cx="760093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EDEC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CONCLUSIONES</a:t>
            </a:r>
          </a:p>
        </p:txBody>
      </p:sp>
      <p:graphicFrame>
        <p:nvGraphicFramePr>
          <p:cNvPr id="21" name="Table 12">
            <a:extLst>
              <a:ext uri="{FF2B5EF4-FFF2-40B4-BE49-F238E27FC236}">
                <a16:creationId xmlns:a16="http://schemas.microsoft.com/office/drawing/2014/main" id="{02E79F43-B1BD-06A5-1573-44AF14E4D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078415"/>
              </p:ext>
            </p:extLst>
          </p:nvPr>
        </p:nvGraphicFramePr>
        <p:xfrm>
          <a:off x="1752600" y="2622894"/>
          <a:ext cx="14401800" cy="5630176"/>
        </p:xfrm>
        <a:graphic>
          <a:graphicData uri="http://schemas.openxmlformats.org/drawingml/2006/table">
            <a:tbl>
              <a:tblPr/>
              <a:tblGrid>
                <a:gridCol w="7808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3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82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s-ES" sz="4000" b="1">
                          <a:solidFill>
                            <a:srgbClr val="5E60C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lacial Indifference" panose="020B0604020202020204" charset="0"/>
                        </a:rPr>
                        <a:t>Odoo ERP </a:t>
                      </a:r>
                    </a:p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Cubre las necesidades críticas</a:t>
                      </a:r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Ventas rápidas en mostrador</a:t>
                      </a:r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Control de empleados</a:t>
                      </a:r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Compras/ventas y facturación legal.</a:t>
                      </a:r>
                      <a:endParaRPr lang="en-US" sz="2400" b="0">
                        <a:solidFill>
                          <a:schemeClr val="tx1"/>
                        </a:solidFill>
                        <a:latin typeface="Glacial Indifference" panose="020B0604020202020204" charset="0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4000" b="1">
                          <a:solidFill>
                            <a:srgbClr val="5E60C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lacial Indifference" panose="020B0604020202020204" charset="0"/>
                        </a:rPr>
                        <a:t>Trazabilidad</a:t>
                      </a:r>
                      <a:endParaRPr lang="es-ES" sz="4000" b="0">
                        <a:solidFill>
                          <a:schemeClr val="tx1"/>
                        </a:solidFill>
                        <a:latin typeface="Glacial Indifference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La empresa gana 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Reducción de errores  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Mejor relación con clientes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Asegurando confianza y fidelización.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>
                        <a:solidFill>
                          <a:schemeClr val="tx1"/>
                        </a:solidFill>
                        <a:latin typeface="Glacial Indifference" panose="020B0604020202020204" charset="0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035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s-ES" sz="4000" b="1">
                          <a:solidFill>
                            <a:srgbClr val="5E60C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lacial Indifference" panose="020B0604020202020204" charset="0"/>
                        </a:rPr>
                        <a:t>Módulos estratégicos </a:t>
                      </a:r>
                    </a:p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Aportan eficiencia real </a:t>
                      </a:r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Control total de stock </a:t>
                      </a:r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Gestión profesional del taller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endParaRPr lang="en-US" sz="2400" b="0">
                        <a:solidFill>
                          <a:schemeClr val="tx1"/>
                        </a:solidFill>
                        <a:latin typeface="Glacial Indifference" panose="020B0604020202020204" charset="0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4400" b="1">
                          <a:solidFill>
                            <a:srgbClr val="5E60C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lacial Indifference" panose="020B0604020202020204" charset="0"/>
                        </a:rPr>
                        <a:t>Implantación</a:t>
                      </a:r>
                      <a:endParaRPr lang="es-ES" sz="4400" b="0">
                        <a:solidFill>
                          <a:schemeClr val="tx1"/>
                        </a:solidFill>
                        <a:latin typeface="Glacial Indifference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Sienta las bases para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Crecimiento sostenible y competitivo, 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Preparado para futuras ampliaciones</a:t>
                      </a: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2400" b="0">
                          <a:solidFill>
                            <a:schemeClr val="tx1"/>
                          </a:solidFill>
                          <a:latin typeface="Glacial Indifference" panose="020B0604020202020204" charset="0"/>
                        </a:rPr>
                        <a:t>(e-commerce, marketing, proyectos).</a:t>
                      </a:r>
                      <a:endParaRPr lang="en-US" sz="2400" b="0">
                        <a:solidFill>
                          <a:schemeClr val="tx1"/>
                        </a:solidFill>
                        <a:latin typeface="Glacial Indifference" panose="020B0604020202020204" charset="0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Gráfico 34" descr="Presentación con gráfico de barras">
            <a:extLst>
              <a:ext uri="{FF2B5EF4-FFF2-40B4-BE49-F238E27FC236}">
                <a16:creationId xmlns:a16="http://schemas.microsoft.com/office/drawing/2014/main" id="{AB86B7BB-3F3D-B639-355F-2502EEBCA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6200" y="4381500"/>
            <a:ext cx="2133600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333</Words>
  <Application>Microsoft Office PowerPoint</Application>
  <PresentationFormat>Personalizado</PresentationFormat>
  <Paragraphs>100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Raleway Bold</vt:lpstr>
      <vt:lpstr>Wingdings</vt:lpstr>
      <vt:lpstr>Glacial Indifference Bold</vt:lpstr>
      <vt:lpstr>Calibri</vt:lpstr>
      <vt:lpstr>Arial</vt:lpstr>
      <vt:lpstr>Gisha</vt:lpstr>
      <vt:lpstr>Glacial Indifference</vt:lpstr>
      <vt:lpstr>Raleway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anbL Solano</cp:lastModifiedBy>
  <cp:revision>16</cp:revision>
  <dcterms:created xsi:type="dcterms:W3CDTF">2006-08-16T00:00:00Z</dcterms:created>
  <dcterms:modified xsi:type="dcterms:W3CDTF">2025-12-05T07:38:57Z</dcterms:modified>
  <dc:identifier>DAG6faSFS7A</dc:identifier>
</cp:coreProperties>
</file>